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21" r:id="rId1"/>
  </p:sldMasterIdLst>
  <p:sldIdLst>
    <p:sldId id="273" r:id="rId2"/>
    <p:sldId id="268" r:id="rId3"/>
    <p:sldId id="270" r:id="rId4"/>
    <p:sldId id="257" r:id="rId5"/>
    <p:sldId id="258" r:id="rId6"/>
    <p:sldId id="259" r:id="rId7"/>
    <p:sldId id="260" r:id="rId8"/>
    <p:sldId id="261" r:id="rId9"/>
    <p:sldId id="264" r:id="rId10"/>
    <p:sldId id="263" r:id="rId11"/>
    <p:sldId id="269" r:id="rId12"/>
    <p:sldId id="262" r:id="rId13"/>
    <p:sldId id="266" r:id="rId14"/>
    <p:sldId id="267" r:id="rId15"/>
    <p:sldId id="271" r:id="rId16"/>
    <p:sldId id="265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78C09"/>
    <a:srgbClr val="88C1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 horzBarState="maximized">
    <p:restoredLeft sz="12334"/>
    <p:restoredTop sz="95915"/>
  </p:normalViewPr>
  <p:slideViewPr>
    <p:cSldViewPr snapToGrid="0" snapToObjects="1">
      <p:cViewPr varScale="1">
        <p:scale>
          <a:sx n="126" d="100"/>
          <a:sy n="126" d="100"/>
        </p:scale>
        <p:origin x="232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Chart%20in%20Microsoft%20PowerPoint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Chart%20in%20Microsoft%20PowerPoint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jordanlange/Downloads/state_naicssector_2017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 dirty="0"/>
              <a:t>With LBS</a:t>
            </a:r>
            <a:r>
              <a:rPr lang="en-US" b="1" baseline="0" dirty="0"/>
              <a:t> </a:t>
            </a:r>
            <a:r>
              <a:rPr lang="en-US" baseline="0" dirty="0"/>
              <a:t>– </a:t>
            </a:r>
            <a:r>
              <a:rPr lang="en-US" b="0" i="1" baseline="0" dirty="0"/>
              <a:t>See NP by Product</a:t>
            </a:r>
            <a:endParaRPr lang="en-US" b="0" i="1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'[Chart in Microsoft PowerPoint]Sheet1'!$B$7</c:f>
              <c:strCache>
                <c:ptCount val="1"/>
                <c:pt idx="0">
                  <c:v>Net Profit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378C0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FB96-C64E-A280-F93EDDCD74E4}"/>
              </c:ext>
            </c:extLst>
          </c:dPt>
          <c:dPt>
            <c:idx val="1"/>
            <c:invertIfNegative val="0"/>
            <c:bubble3D val="0"/>
            <c:spPr>
              <a:solidFill>
                <a:srgbClr val="C0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FB96-C64E-A280-F93EDDCD74E4}"/>
              </c:ext>
            </c:extLst>
          </c:dPt>
          <c:dPt>
            <c:idx val="2"/>
            <c:invertIfNegative val="0"/>
            <c:bubble3D val="0"/>
            <c:spPr>
              <a:solidFill>
                <a:srgbClr val="88C14B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FB96-C64E-A280-F93EDDCD74E4}"/>
              </c:ext>
            </c:extLst>
          </c:dPt>
          <c:cat>
            <c:strRef>
              <c:f>'[Chart in Microsoft PowerPoint]Sheet1'!$A$8:$A$10</c:f>
              <c:strCache>
                <c:ptCount val="3"/>
                <c:pt idx="0">
                  <c:v>Product A</c:v>
                </c:pt>
                <c:pt idx="1">
                  <c:v>Product B</c:v>
                </c:pt>
                <c:pt idx="2">
                  <c:v>Product C</c:v>
                </c:pt>
              </c:strCache>
            </c:strRef>
          </c:cat>
          <c:val>
            <c:numRef>
              <c:f>'[Chart in Microsoft PowerPoint]Sheet1'!$B$8:$B$10</c:f>
              <c:numCache>
                <c:formatCode>General</c:formatCode>
                <c:ptCount val="3"/>
                <c:pt idx="0">
                  <c:v>100</c:v>
                </c:pt>
                <c:pt idx="1">
                  <c:v>-50</c:v>
                </c:pt>
                <c:pt idx="2">
                  <c:v>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B96-C64E-A280-F93EDDCD74E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56667775"/>
        <c:axId val="357022255"/>
      </c:barChart>
      <c:lineChart>
        <c:grouping val="standard"/>
        <c:varyColors val="0"/>
        <c:ser>
          <c:idx val="1"/>
          <c:order val="1"/>
          <c:tx>
            <c:strRef>
              <c:f>'[Chart in Microsoft PowerPoint]Sheet1'!$C$7</c:f>
              <c:strCache>
                <c:ptCount val="1"/>
                <c:pt idx="0">
                  <c:v>Average Profit</c:v>
                </c:pt>
              </c:strCache>
            </c:strRef>
          </c:tx>
          <c:spPr>
            <a:ln w="28575" cap="rnd">
              <a:solidFill>
                <a:srgbClr val="FFC000"/>
              </a:solidFill>
              <a:round/>
            </a:ln>
            <a:effectLst/>
          </c:spPr>
          <c:marker>
            <c:symbol val="none"/>
          </c:marker>
          <c:dPt>
            <c:idx val="2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02-FB96-C64E-A280-F93EDDCD74E4}"/>
              </c:ext>
            </c:extLst>
          </c:dPt>
          <c:cat>
            <c:strRef>
              <c:f>'[Chart in Microsoft PowerPoint]Sheet1'!$A$8:$A$10</c:f>
              <c:strCache>
                <c:ptCount val="3"/>
                <c:pt idx="0">
                  <c:v>Product A</c:v>
                </c:pt>
                <c:pt idx="1">
                  <c:v>Product B</c:v>
                </c:pt>
                <c:pt idx="2">
                  <c:v>Product C</c:v>
                </c:pt>
              </c:strCache>
            </c:strRef>
          </c:cat>
          <c:val>
            <c:numRef>
              <c:f>'[Chart in Microsoft PowerPoint]Sheet1'!$C$8:$C$10</c:f>
              <c:numCache>
                <c:formatCode>General</c:formatCode>
                <c:ptCount val="3"/>
                <c:pt idx="0">
                  <c:v>25</c:v>
                </c:pt>
                <c:pt idx="1">
                  <c:v>25</c:v>
                </c:pt>
                <c:pt idx="2">
                  <c:v>25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FB96-C64E-A280-F93EDDCD74E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57166095"/>
        <c:axId val="372747631"/>
      </c:lineChart>
      <c:catAx>
        <c:axId val="35666777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57022255"/>
        <c:crosses val="autoZero"/>
        <c:auto val="1"/>
        <c:lblAlgn val="ctr"/>
        <c:lblOffset val="100"/>
        <c:noMultiLvlLbl val="0"/>
      </c:catAx>
      <c:valAx>
        <c:axId val="35702225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="1" dirty="0"/>
                  <a:t>Net</a:t>
                </a:r>
                <a:r>
                  <a:rPr lang="en-US" b="1" baseline="0" dirty="0"/>
                  <a:t> Profit ($)</a:t>
                </a:r>
                <a:endParaRPr lang="en-US" b="1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56667775"/>
        <c:crosses val="autoZero"/>
        <c:crossBetween val="between"/>
      </c:valAx>
      <c:valAx>
        <c:axId val="372747631"/>
        <c:scaling>
          <c:orientation val="minMax"/>
          <c:max val="120"/>
          <c:min val="-60"/>
        </c:scaling>
        <c:delete val="0"/>
        <c:axPos val="r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57166095"/>
        <c:crosses val="max"/>
        <c:crossBetween val="between"/>
      </c:valAx>
      <c:catAx>
        <c:axId val="357166095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372747631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 dirty="0"/>
              <a:t>Without</a:t>
            </a:r>
            <a:r>
              <a:rPr lang="en-US" b="1" baseline="0" dirty="0"/>
              <a:t> LBS </a:t>
            </a:r>
            <a:r>
              <a:rPr lang="en-US" baseline="0" dirty="0"/>
              <a:t>– </a:t>
            </a:r>
            <a:r>
              <a:rPr lang="en-US" b="0" i="1" baseline="0" dirty="0"/>
              <a:t>See Averaged NP Only in current income statement</a:t>
            </a:r>
            <a:endParaRPr lang="en-US" b="0" i="1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1"/>
          <c:order val="0"/>
          <c:tx>
            <c:strRef>
              <c:f>'[Chart in Microsoft PowerPoint]Sheet1'!$C$7</c:f>
              <c:strCache>
                <c:ptCount val="1"/>
                <c:pt idx="0">
                  <c:v>Average Profit</c:v>
                </c:pt>
              </c:strCache>
            </c:strRef>
          </c:tx>
          <c:spPr>
            <a:ln w="28575" cap="rnd">
              <a:solidFill>
                <a:srgbClr val="FFC000"/>
              </a:solidFill>
              <a:round/>
            </a:ln>
            <a:effectLst/>
          </c:spPr>
          <c:marker>
            <c:symbol val="none"/>
          </c:marker>
          <c:dPt>
            <c:idx val="2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01-5495-5641-8246-7D657076CBE2}"/>
              </c:ext>
            </c:extLst>
          </c:dPt>
          <c:cat>
            <c:strRef>
              <c:f>'[Chart in Microsoft PowerPoint]Sheet1'!$A$8:$A$10</c:f>
              <c:strCache>
                <c:ptCount val="3"/>
                <c:pt idx="0">
                  <c:v>Product A</c:v>
                </c:pt>
                <c:pt idx="1">
                  <c:v>Product B</c:v>
                </c:pt>
                <c:pt idx="2">
                  <c:v>Product C</c:v>
                </c:pt>
              </c:strCache>
            </c:strRef>
          </c:cat>
          <c:val>
            <c:numRef>
              <c:f>'[Chart in Microsoft PowerPoint]Sheet1'!$C$8:$C$10</c:f>
              <c:numCache>
                <c:formatCode>General</c:formatCode>
                <c:ptCount val="3"/>
                <c:pt idx="0">
                  <c:v>25</c:v>
                </c:pt>
                <c:pt idx="1">
                  <c:v>25</c:v>
                </c:pt>
                <c:pt idx="2">
                  <c:v>25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5495-5641-8246-7D657076CBE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56667775"/>
        <c:axId val="357022255"/>
      </c:lineChart>
      <c:catAx>
        <c:axId val="35666777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57022255"/>
        <c:crosses val="autoZero"/>
        <c:auto val="1"/>
        <c:lblAlgn val="ctr"/>
        <c:lblOffset val="100"/>
        <c:noMultiLvlLbl val="0"/>
      </c:catAx>
      <c:valAx>
        <c:axId val="35702225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="1" dirty="0"/>
                  <a:t>Net</a:t>
                </a:r>
                <a:r>
                  <a:rPr lang="en-US" b="1" baseline="0" dirty="0"/>
                  <a:t> Profit ($)</a:t>
                </a:r>
                <a:endParaRPr lang="en-US" b="1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5666777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US</a:t>
            </a:r>
            <a:r>
              <a:rPr lang="en-US" baseline="0"/>
              <a:t> Retail/Wholesale Market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4EDA-594C-A3EF-2E040FE073D8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4EDA-594C-A3EF-2E040FE073D8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4EDA-594C-A3EF-2E040FE073D8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Sheet2!$A$52:$A$54</c:f>
              <c:strCache>
                <c:ptCount val="3"/>
                <c:pt idx="0">
                  <c:v>Wholesale Trade</c:v>
                </c:pt>
                <c:pt idx="1">
                  <c:v>Retail Trade</c:v>
                </c:pt>
                <c:pt idx="2">
                  <c:v>Other</c:v>
                </c:pt>
              </c:strCache>
            </c:strRef>
          </c:cat>
          <c:val>
            <c:numRef>
              <c:f>Sheet2!$B$52:$B$54</c:f>
              <c:numCache>
                <c:formatCode>General</c:formatCode>
                <c:ptCount val="3"/>
                <c:pt idx="0">
                  <c:v>1339434</c:v>
                </c:pt>
                <c:pt idx="1">
                  <c:v>3117956</c:v>
                </c:pt>
                <c:pt idx="2">
                  <c:v>21821205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4EDA-594C-A3EF-2E040FE073D8}"/>
            </c:ext>
          </c:extLst>
        </c:ser>
        <c:ser>
          <c:idx val="1"/>
          <c:order val="1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8-4EDA-594C-A3EF-2E040FE073D8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A-4EDA-594C-A3EF-2E040FE073D8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C-4EDA-594C-A3EF-2E040FE073D8}"/>
              </c:ext>
            </c:extLst>
          </c:dPt>
          <c:cat>
            <c:strRef>
              <c:f>Sheet2!$A$52:$A$54</c:f>
              <c:strCache>
                <c:ptCount val="3"/>
                <c:pt idx="0">
                  <c:v>Wholesale Trade</c:v>
                </c:pt>
                <c:pt idx="1">
                  <c:v>Retail Trade</c:v>
                </c:pt>
                <c:pt idx="2">
                  <c:v>Other</c:v>
                </c:pt>
              </c:strCache>
            </c:strRef>
          </c:cat>
          <c:val>
            <c:numRef>
              <c:f>Sheet2!$C$52:$C$54</c:f>
              <c:numCache>
                <c:formatCode>0.0%</c:formatCode>
                <c:ptCount val="3"/>
                <c:pt idx="0">
                  <c:v>5.097053324197888E-2</c:v>
                </c:pt>
                <c:pt idx="1">
                  <c:v>0.11865002676132419</c:v>
                </c:pt>
                <c:pt idx="2">
                  <c:v>0.83037943999669694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D-4EDA-594C-A3EF-2E040FE073D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10" Type="http://schemas.openxmlformats.org/officeDocument/2006/relationships/image" Target="../media/image22.svg"/><Relationship Id="rId4" Type="http://schemas.openxmlformats.org/officeDocument/2006/relationships/image" Target="../media/image16.svg"/><Relationship Id="rId9" Type="http://schemas.openxmlformats.org/officeDocument/2006/relationships/image" Target="../media/image21.pn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svg"/><Relationship Id="rId1" Type="http://schemas.openxmlformats.org/officeDocument/2006/relationships/image" Target="../media/image25.png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8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10" Type="http://schemas.openxmlformats.org/officeDocument/2006/relationships/image" Target="../media/image22.svg"/><Relationship Id="rId4" Type="http://schemas.openxmlformats.org/officeDocument/2006/relationships/image" Target="../media/image16.svg"/><Relationship Id="rId9" Type="http://schemas.openxmlformats.org/officeDocument/2006/relationships/image" Target="../media/image21.pn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svg"/><Relationship Id="rId1" Type="http://schemas.openxmlformats.org/officeDocument/2006/relationships/image" Target="../media/image25.png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colored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2">
        <a:alpha val="0"/>
      </a:schemeClr>
    </dgm:fillClrLst>
    <dgm:linClrLst meth="repeat">
      <a:schemeClr val="accent2">
        <a:alpha val="0"/>
      </a:schemeClr>
    </dgm:linClrLst>
    <dgm:effectClrLst/>
    <dgm:txLinClrLst/>
    <dgm:txFillClrLst meth="repeat">
      <a:schemeClr val="accent2"/>
      <a:schemeClr val="accent3"/>
      <a:schemeClr val="accent4"/>
      <a:schemeClr val="accent5"/>
      <a:schemeClr val="accent6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colored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2">
        <a:alpha val="0"/>
      </a:schemeClr>
    </dgm:fillClrLst>
    <dgm:linClrLst meth="repeat">
      <a:schemeClr val="accent2">
        <a:alpha val="0"/>
      </a:schemeClr>
    </dgm:linClrLst>
    <dgm:effectClrLst/>
    <dgm:txLinClrLst/>
    <dgm:txFillClrLst meth="repeat">
      <a:schemeClr val="accent2"/>
      <a:schemeClr val="accent3"/>
      <a:schemeClr val="accent4"/>
      <a:schemeClr val="accent5"/>
      <a:schemeClr val="accent6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D0E947C-1329-2E4D-B7F8-5204E7515DEE}" type="doc">
      <dgm:prSet loTypeId="urn:microsoft.com/office/officeart/2005/8/layout/pyramid3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307FDFB-AE0A-D945-8B26-3E2AC49863A3}">
      <dgm:prSet phldrT="[Text]" custT="1"/>
      <dgm:spPr>
        <a:solidFill>
          <a:schemeClr val="tx2">
            <a:lumMod val="90000"/>
            <a:lumOff val="10000"/>
          </a:schemeClr>
        </a:solidFill>
      </dgm:spPr>
      <dgm:t>
        <a:bodyPr/>
        <a:lstStyle/>
        <a:p>
          <a:r>
            <a:rPr lang="en-US" sz="2400" dirty="0"/>
            <a:t>30.2 M Small </a:t>
          </a:r>
          <a:r>
            <a:rPr lang="en-US" sz="2800" dirty="0"/>
            <a:t>Businesses</a:t>
          </a:r>
          <a:r>
            <a:rPr lang="en-US" sz="2400" dirty="0"/>
            <a:t> in US</a:t>
          </a:r>
        </a:p>
      </dgm:t>
    </dgm:pt>
    <dgm:pt modelId="{924FE13F-7E1B-C342-ABE9-93B658123FD9}" type="parTrans" cxnId="{14393634-193E-6847-94CB-D8CAADF201D7}">
      <dgm:prSet/>
      <dgm:spPr/>
      <dgm:t>
        <a:bodyPr/>
        <a:lstStyle/>
        <a:p>
          <a:endParaRPr lang="en-US"/>
        </a:p>
      </dgm:t>
    </dgm:pt>
    <dgm:pt modelId="{61FB62AD-E6EC-684E-A5C2-A5BCDB24AE63}" type="sibTrans" cxnId="{14393634-193E-6847-94CB-D8CAADF201D7}">
      <dgm:prSet/>
      <dgm:spPr/>
      <dgm:t>
        <a:bodyPr/>
        <a:lstStyle/>
        <a:p>
          <a:endParaRPr lang="en-US"/>
        </a:p>
      </dgm:t>
    </dgm:pt>
    <dgm:pt modelId="{6E17E35D-9ABB-4F42-BA90-007E2A5BB4F4}">
      <dgm:prSet phldrT="[Text]" custT="1"/>
      <dgm:spPr>
        <a:solidFill>
          <a:schemeClr val="tx2">
            <a:lumMod val="75000"/>
            <a:lumOff val="25000"/>
          </a:schemeClr>
        </a:solidFill>
      </dgm:spPr>
      <dgm:t>
        <a:bodyPr/>
        <a:lstStyle/>
        <a:p>
          <a:r>
            <a:rPr lang="en-US" sz="2400" dirty="0"/>
            <a:t>22M </a:t>
          </a:r>
          <a:r>
            <a:rPr lang="en-US" sz="2400" dirty="0" err="1"/>
            <a:t>Quickbooks</a:t>
          </a:r>
          <a:r>
            <a:rPr lang="en-US" sz="2400" dirty="0"/>
            <a:t> Users</a:t>
          </a:r>
        </a:p>
      </dgm:t>
    </dgm:pt>
    <dgm:pt modelId="{17BF86ED-9DF1-4F4D-9921-5526062640CF}" type="parTrans" cxnId="{FF921E5D-E8FE-854C-AD23-EC78DA605C83}">
      <dgm:prSet/>
      <dgm:spPr/>
      <dgm:t>
        <a:bodyPr/>
        <a:lstStyle/>
        <a:p>
          <a:endParaRPr lang="en-US"/>
        </a:p>
      </dgm:t>
    </dgm:pt>
    <dgm:pt modelId="{81C85857-B98D-9643-BAC3-A31127488ADC}" type="sibTrans" cxnId="{FF921E5D-E8FE-854C-AD23-EC78DA605C83}">
      <dgm:prSet/>
      <dgm:spPr/>
      <dgm:t>
        <a:bodyPr/>
        <a:lstStyle/>
        <a:p>
          <a:endParaRPr lang="en-US"/>
        </a:p>
      </dgm:t>
    </dgm:pt>
    <dgm:pt modelId="{3B7E7924-52B9-C245-A355-B6504BA871B3}">
      <dgm:prSet phldrT="[Text]" custT="1"/>
      <dgm:spPr>
        <a:solidFill>
          <a:schemeClr val="tx2">
            <a:lumMod val="50000"/>
            <a:lumOff val="50000"/>
          </a:schemeClr>
        </a:solidFill>
      </dgm:spPr>
      <dgm:t>
        <a:bodyPr/>
        <a:lstStyle/>
        <a:p>
          <a:r>
            <a:rPr lang="en-US" sz="2000" dirty="0"/>
            <a:t>~3.7 M Retail/Wholesale</a:t>
          </a:r>
        </a:p>
      </dgm:t>
    </dgm:pt>
    <dgm:pt modelId="{A8D082C1-8945-2840-9630-C2F3E1DC01E1}" type="parTrans" cxnId="{6B556CF2-10C1-F243-A7F9-D780F3D0A8AA}">
      <dgm:prSet/>
      <dgm:spPr/>
      <dgm:t>
        <a:bodyPr/>
        <a:lstStyle/>
        <a:p>
          <a:endParaRPr lang="en-US"/>
        </a:p>
      </dgm:t>
    </dgm:pt>
    <dgm:pt modelId="{2FC7679A-D6A5-C74B-A395-6F8EF61F8996}" type="sibTrans" cxnId="{6B556CF2-10C1-F243-A7F9-D780F3D0A8AA}">
      <dgm:prSet/>
      <dgm:spPr/>
      <dgm:t>
        <a:bodyPr/>
        <a:lstStyle/>
        <a:p>
          <a:endParaRPr lang="en-US"/>
        </a:p>
      </dgm:t>
    </dgm:pt>
    <dgm:pt modelId="{CC438EDB-1E2D-BA45-A8F2-469C2D3A02DF}" type="pres">
      <dgm:prSet presAssocID="{9D0E947C-1329-2E4D-B7F8-5204E7515DEE}" presName="Name0" presStyleCnt="0">
        <dgm:presLayoutVars>
          <dgm:dir/>
          <dgm:animLvl val="lvl"/>
          <dgm:resizeHandles val="exact"/>
        </dgm:presLayoutVars>
      </dgm:prSet>
      <dgm:spPr/>
    </dgm:pt>
    <dgm:pt modelId="{76F03BD9-051A-6E4F-ADB8-56D8B025CA09}" type="pres">
      <dgm:prSet presAssocID="{0307FDFB-AE0A-D945-8B26-3E2AC49863A3}" presName="Name8" presStyleCnt="0"/>
      <dgm:spPr/>
    </dgm:pt>
    <dgm:pt modelId="{2C1BF046-44E8-E641-A4AD-CE47F33EA4B1}" type="pres">
      <dgm:prSet presAssocID="{0307FDFB-AE0A-D945-8B26-3E2AC49863A3}" presName="level" presStyleLbl="node1" presStyleIdx="0" presStyleCnt="3" custLinFactNeighborX="-1106" custLinFactNeighborY="-1326">
        <dgm:presLayoutVars>
          <dgm:chMax val="1"/>
          <dgm:bulletEnabled val="1"/>
        </dgm:presLayoutVars>
      </dgm:prSet>
      <dgm:spPr/>
    </dgm:pt>
    <dgm:pt modelId="{1ECAFCF2-A6E8-BE46-AD83-FDF9ABECADED}" type="pres">
      <dgm:prSet presAssocID="{0307FDFB-AE0A-D945-8B26-3E2AC49863A3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6FF0CBE1-BA02-864A-91E5-20B5BD5832D2}" type="pres">
      <dgm:prSet presAssocID="{6E17E35D-9ABB-4F42-BA90-007E2A5BB4F4}" presName="Name8" presStyleCnt="0"/>
      <dgm:spPr/>
    </dgm:pt>
    <dgm:pt modelId="{5E983D90-C62E-5646-96C1-072944879188}" type="pres">
      <dgm:prSet presAssocID="{6E17E35D-9ABB-4F42-BA90-007E2A5BB4F4}" presName="level" presStyleLbl="node1" presStyleIdx="1" presStyleCnt="3">
        <dgm:presLayoutVars>
          <dgm:chMax val="1"/>
          <dgm:bulletEnabled val="1"/>
        </dgm:presLayoutVars>
      </dgm:prSet>
      <dgm:spPr/>
    </dgm:pt>
    <dgm:pt modelId="{9A2FCD72-7B43-3347-A66A-18AF38D9FCD2}" type="pres">
      <dgm:prSet presAssocID="{6E17E35D-9ABB-4F42-BA90-007E2A5BB4F4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E9D616F2-E737-2D43-AE5E-04CB950B75EF}" type="pres">
      <dgm:prSet presAssocID="{3B7E7924-52B9-C245-A355-B6504BA871B3}" presName="Name8" presStyleCnt="0"/>
      <dgm:spPr/>
    </dgm:pt>
    <dgm:pt modelId="{C4900D63-A2EB-D74A-9EB3-CBB54B32BF21}" type="pres">
      <dgm:prSet presAssocID="{3B7E7924-52B9-C245-A355-B6504BA871B3}" presName="level" presStyleLbl="node1" presStyleIdx="2" presStyleCnt="3">
        <dgm:presLayoutVars>
          <dgm:chMax val="1"/>
          <dgm:bulletEnabled val="1"/>
        </dgm:presLayoutVars>
      </dgm:prSet>
      <dgm:spPr/>
    </dgm:pt>
    <dgm:pt modelId="{D4A6090F-A6BE-BC48-A6D3-7C6975089718}" type="pres">
      <dgm:prSet presAssocID="{3B7E7924-52B9-C245-A355-B6504BA871B3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2AC6A611-6CE6-4C44-99E4-0E2FA8005E25}" type="presOf" srcId="{3B7E7924-52B9-C245-A355-B6504BA871B3}" destId="{C4900D63-A2EB-D74A-9EB3-CBB54B32BF21}" srcOrd="0" destOrd="0" presId="urn:microsoft.com/office/officeart/2005/8/layout/pyramid3"/>
    <dgm:cxn modelId="{14393634-193E-6847-94CB-D8CAADF201D7}" srcId="{9D0E947C-1329-2E4D-B7F8-5204E7515DEE}" destId="{0307FDFB-AE0A-D945-8B26-3E2AC49863A3}" srcOrd="0" destOrd="0" parTransId="{924FE13F-7E1B-C342-ABE9-93B658123FD9}" sibTransId="{61FB62AD-E6EC-684E-A5C2-A5BCDB24AE63}"/>
    <dgm:cxn modelId="{73460E38-3542-984A-B14F-39B39608D90D}" type="presOf" srcId="{3B7E7924-52B9-C245-A355-B6504BA871B3}" destId="{D4A6090F-A6BE-BC48-A6D3-7C6975089718}" srcOrd="1" destOrd="0" presId="urn:microsoft.com/office/officeart/2005/8/layout/pyramid3"/>
    <dgm:cxn modelId="{FF921E5D-E8FE-854C-AD23-EC78DA605C83}" srcId="{9D0E947C-1329-2E4D-B7F8-5204E7515DEE}" destId="{6E17E35D-9ABB-4F42-BA90-007E2A5BB4F4}" srcOrd="1" destOrd="0" parTransId="{17BF86ED-9DF1-4F4D-9921-5526062640CF}" sibTransId="{81C85857-B98D-9643-BAC3-A31127488ADC}"/>
    <dgm:cxn modelId="{23FA0987-C50B-EE4F-99A3-E427F85D43F6}" type="presOf" srcId="{6E17E35D-9ABB-4F42-BA90-007E2A5BB4F4}" destId="{5E983D90-C62E-5646-96C1-072944879188}" srcOrd="0" destOrd="0" presId="urn:microsoft.com/office/officeart/2005/8/layout/pyramid3"/>
    <dgm:cxn modelId="{A522CC92-4823-A441-B77A-1F9E7BB4A02D}" type="presOf" srcId="{9D0E947C-1329-2E4D-B7F8-5204E7515DEE}" destId="{CC438EDB-1E2D-BA45-A8F2-469C2D3A02DF}" srcOrd="0" destOrd="0" presId="urn:microsoft.com/office/officeart/2005/8/layout/pyramid3"/>
    <dgm:cxn modelId="{C6CE269A-9DDF-8E41-874E-B46094958172}" type="presOf" srcId="{0307FDFB-AE0A-D945-8B26-3E2AC49863A3}" destId="{2C1BF046-44E8-E641-A4AD-CE47F33EA4B1}" srcOrd="0" destOrd="0" presId="urn:microsoft.com/office/officeart/2005/8/layout/pyramid3"/>
    <dgm:cxn modelId="{D9A6CBA9-D653-E540-BAD0-31AF8A2BCCC7}" type="presOf" srcId="{0307FDFB-AE0A-D945-8B26-3E2AC49863A3}" destId="{1ECAFCF2-A6E8-BE46-AD83-FDF9ABECADED}" srcOrd="1" destOrd="0" presId="urn:microsoft.com/office/officeart/2005/8/layout/pyramid3"/>
    <dgm:cxn modelId="{357C9BEB-B341-1B4F-AEB1-A1082BBCBAB1}" type="presOf" srcId="{6E17E35D-9ABB-4F42-BA90-007E2A5BB4F4}" destId="{9A2FCD72-7B43-3347-A66A-18AF38D9FCD2}" srcOrd="1" destOrd="0" presId="urn:microsoft.com/office/officeart/2005/8/layout/pyramid3"/>
    <dgm:cxn modelId="{6B556CF2-10C1-F243-A7F9-D780F3D0A8AA}" srcId="{9D0E947C-1329-2E4D-B7F8-5204E7515DEE}" destId="{3B7E7924-52B9-C245-A355-B6504BA871B3}" srcOrd="2" destOrd="0" parTransId="{A8D082C1-8945-2840-9630-C2F3E1DC01E1}" sibTransId="{2FC7679A-D6A5-C74B-A395-6F8EF61F8996}"/>
    <dgm:cxn modelId="{A8837FA2-DAD7-E848-99F8-74CBA23DA85F}" type="presParOf" srcId="{CC438EDB-1E2D-BA45-A8F2-469C2D3A02DF}" destId="{76F03BD9-051A-6E4F-ADB8-56D8B025CA09}" srcOrd="0" destOrd="0" presId="urn:microsoft.com/office/officeart/2005/8/layout/pyramid3"/>
    <dgm:cxn modelId="{CF5958E8-DE40-204A-A7AA-EE3F27B85BD1}" type="presParOf" srcId="{76F03BD9-051A-6E4F-ADB8-56D8B025CA09}" destId="{2C1BF046-44E8-E641-A4AD-CE47F33EA4B1}" srcOrd="0" destOrd="0" presId="urn:microsoft.com/office/officeart/2005/8/layout/pyramid3"/>
    <dgm:cxn modelId="{527233BC-F086-3645-B5F2-2C7FD38F0B43}" type="presParOf" srcId="{76F03BD9-051A-6E4F-ADB8-56D8B025CA09}" destId="{1ECAFCF2-A6E8-BE46-AD83-FDF9ABECADED}" srcOrd="1" destOrd="0" presId="urn:microsoft.com/office/officeart/2005/8/layout/pyramid3"/>
    <dgm:cxn modelId="{3C3FF104-87E8-E742-AD56-99965F17ECF9}" type="presParOf" srcId="{CC438EDB-1E2D-BA45-A8F2-469C2D3A02DF}" destId="{6FF0CBE1-BA02-864A-91E5-20B5BD5832D2}" srcOrd="1" destOrd="0" presId="urn:microsoft.com/office/officeart/2005/8/layout/pyramid3"/>
    <dgm:cxn modelId="{DCBC6B9D-266A-7B4F-BA3A-8585B22A456B}" type="presParOf" srcId="{6FF0CBE1-BA02-864A-91E5-20B5BD5832D2}" destId="{5E983D90-C62E-5646-96C1-072944879188}" srcOrd="0" destOrd="0" presId="urn:microsoft.com/office/officeart/2005/8/layout/pyramid3"/>
    <dgm:cxn modelId="{6A80DD55-BD7B-E34B-8ED4-26598234BDDC}" type="presParOf" srcId="{6FF0CBE1-BA02-864A-91E5-20B5BD5832D2}" destId="{9A2FCD72-7B43-3347-A66A-18AF38D9FCD2}" srcOrd="1" destOrd="0" presId="urn:microsoft.com/office/officeart/2005/8/layout/pyramid3"/>
    <dgm:cxn modelId="{A5BAA099-77B9-0044-BB09-C31DD19A15E9}" type="presParOf" srcId="{CC438EDB-1E2D-BA45-A8F2-469C2D3A02DF}" destId="{E9D616F2-E737-2D43-AE5E-04CB950B75EF}" srcOrd="2" destOrd="0" presId="urn:microsoft.com/office/officeart/2005/8/layout/pyramid3"/>
    <dgm:cxn modelId="{3571345F-E1F8-E748-ABF0-FB3854F467D5}" type="presParOf" srcId="{E9D616F2-E737-2D43-AE5E-04CB950B75EF}" destId="{C4900D63-A2EB-D74A-9EB3-CBB54B32BF21}" srcOrd="0" destOrd="0" presId="urn:microsoft.com/office/officeart/2005/8/layout/pyramid3"/>
    <dgm:cxn modelId="{B6223CF7-D9E9-EB44-B54D-4EB9BCD6637A}" type="presParOf" srcId="{E9D616F2-E737-2D43-AE5E-04CB950B75EF}" destId="{D4A6090F-A6BE-BC48-A6D3-7C6975089718}" srcOrd="1" destOrd="0" presId="urn:microsoft.com/office/officeart/2005/8/layout/pyramid3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F1FFC20-B5CE-4F81-96BE-DD3C0640A1DF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coloredtext_colorful1" csCatId="colorful" phldr="1"/>
      <dgm:spPr/>
      <dgm:t>
        <a:bodyPr/>
        <a:lstStyle/>
        <a:p>
          <a:endParaRPr lang="en-US"/>
        </a:p>
      </dgm:t>
    </dgm:pt>
    <dgm:pt modelId="{A5E74EB2-A45F-45B4-8C04-2FB1B90BC57D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1400" dirty="0"/>
            <a:t>Work to a proof of concept wireframe/mockup in </a:t>
          </a:r>
          <a:r>
            <a:rPr lang="en-US" sz="1400" dirty="0" err="1"/>
            <a:t>Jupyter</a:t>
          </a:r>
          <a:r>
            <a:rPr lang="en-US" sz="1400" dirty="0"/>
            <a:t> and functionalize (v1)</a:t>
          </a:r>
        </a:p>
      </dgm:t>
    </dgm:pt>
    <dgm:pt modelId="{A0DD1277-A09B-48AB-AE55-3957B46077A2}" type="parTrans" cxnId="{78A5FE14-FF65-4D41-806D-22F680B3C7BC}">
      <dgm:prSet/>
      <dgm:spPr/>
      <dgm:t>
        <a:bodyPr/>
        <a:lstStyle/>
        <a:p>
          <a:endParaRPr lang="en-US"/>
        </a:p>
      </dgm:t>
    </dgm:pt>
    <dgm:pt modelId="{A2DD9B6A-2644-428F-9E2B-B18FF300CDEA}" type="sibTrans" cxnId="{78A5FE14-FF65-4D41-806D-22F680B3C7BC}">
      <dgm:prSet/>
      <dgm:spPr/>
      <dgm:t>
        <a:bodyPr/>
        <a:lstStyle/>
        <a:p>
          <a:endParaRPr lang="en-US"/>
        </a:p>
      </dgm:t>
    </dgm:pt>
    <dgm:pt modelId="{88CF5EFF-E9F0-4F30-9587-E0D1FF676CD9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Manually test data with 3-5 friend’s businesses for free tweaking concept and inbound data requirements as needed. Market testing/concept feedback. Establish pricing model.</a:t>
          </a:r>
        </a:p>
      </dgm:t>
    </dgm:pt>
    <dgm:pt modelId="{5EE89AC3-ACAC-4836-9B8C-B4C0151CAAC2}" type="parTrans" cxnId="{3ECF4EAC-C159-40FC-988F-18C8ED2A7BC9}">
      <dgm:prSet/>
      <dgm:spPr/>
      <dgm:t>
        <a:bodyPr/>
        <a:lstStyle/>
        <a:p>
          <a:endParaRPr lang="en-US"/>
        </a:p>
      </dgm:t>
    </dgm:pt>
    <dgm:pt modelId="{B424B052-4708-4BA9-A628-8E74429A35F0}" type="sibTrans" cxnId="{3ECF4EAC-C159-40FC-988F-18C8ED2A7BC9}">
      <dgm:prSet/>
      <dgm:spPr/>
      <dgm:t>
        <a:bodyPr/>
        <a:lstStyle/>
        <a:p>
          <a:endParaRPr lang="en-US"/>
        </a:p>
      </dgm:t>
    </dgm:pt>
    <dgm:pt modelId="{AEBF8F27-B659-4C54-A343-F7AB4A261FC6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Build a v2 version leveraging GCP for data storage and generate Flask application/front end. Payment processing component. </a:t>
          </a:r>
        </a:p>
      </dgm:t>
    </dgm:pt>
    <dgm:pt modelId="{1DFF0F14-B2C7-44B6-8AFA-A203C23A1F09}" type="parTrans" cxnId="{3EF92EE7-5CD0-48D8-BA2D-1D4C4FD0B1E6}">
      <dgm:prSet/>
      <dgm:spPr/>
      <dgm:t>
        <a:bodyPr/>
        <a:lstStyle/>
        <a:p>
          <a:endParaRPr lang="en-US"/>
        </a:p>
      </dgm:t>
    </dgm:pt>
    <dgm:pt modelId="{B1BE0EFC-93D7-4C06-B5CF-461EBDE87948}" type="sibTrans" cxnId="{3EF92EE7-5CD0-48D8-BA2D-1D4C4FD0B1E6}">
      <dgm:prSet/>
      <dgm:spPr/>
      <dgm:t>
        <a:bodyPr/>
        <a:lstStyle/>
        <a:p>
          <a:endParaRPr lang="en-US"/>
        </a:p>
      </dgm:t>
    </dgm:pt>
    <dgm:pt modelId="{14E3FE90-5FD4-4205-A023-CB8D3A7894EA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Test again with 2-3 businesses</a:t>
          </a:r>
        </a:p>
      </dgm:t>
    </dgm:pt>
    <dgm:pt modelId="{B3C599FD-1D8D-4D4C-8FC3-A042AA3C0A5B}" type="parTrans" cxnId="{2A1B4ECA-D1B3-404D-A9B8-C6DC443B8266}">
      <dgm:prSet/>
      <dgm:spPr/>
      <dgm:t>
        <a:bodyPr/>
        <a:lstStyle/>
        <a:p>
          <a:endParaRPr lang="en-US"/>
        </a:p>
      </dgm:t>
    </dgm:pt>
    <dgm:pt modelId="{A8BB651A-BDD9-4B9A-BC25-5777A4456FD8}" type="sibTrans" cxnId="{2A1B4ECA-D1B3-404D-A9B8-C6DC443B8266}">
      <dgm:prSet/>
      <dgm:spPr/>
      <dgm:t>
        <a:bodyPr/>
        <a:lstStyle/>
        <a:p>
          <a:endParaRPr lang="en-US"/>
        </a:p>
      </dgm:t>
    </dgm:pt>
    <dgm:pt modelId="{F8840623-C264-4B4E-B88C-FC6213B99227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Create Quickbooks Application and put on app store</a:t>
          </a:r>
        </a:p>
      </dgm:t>
    </dgm:pt>
    <dgm:pt modelId="{F8D74E70-53E9-4A22-A4A0-F7CE34D58ECC}" type="parTrans" cxnId="{6FD8A26E-9522-4D02-BE82-8E857F8592B9}">
      <dgm:prSet/>
      <dgm:spPr/>
      <dgm:t>
        <a:bodyPr/>
        <a:lstStyle/>
        <a:p>
          <a:endParaRPr lang="en-US"/>
        </a:p>
      </dgm:t>
    </dgm:pt>
    <dgm:pt modelId="{C7EB2B0C-1905-46D6-BB38-76ED87564363}" type="sibTrans" cxnId="{6FD8A26E-9522-4D02-BE82-8E857F8592B9}">
      <dgm:prSet/>
      <dgm:spPr/>
      <dgm:t>
        <a:bodyPr/>
        <a:lstStyle/>
        <a:p>
          <a:endParaRPr lang="en-US"/>
        </a:p>
      </dgm:t>
    </dgm:pt>
    <dgm:pt modelId="{E6E645D1-9044-4551-9DF6-9F7727AFDD5C}" type="pres">
      <dgm:prSet presAssocID="{2F1FFC20-B5CE-4F81-96BE-DD3C0640A1DF}" presName="root" presStyleCnt="0">
        <dgm:presLayoutVars>
          <dgm:dir/>
          <dgm:resizeHandles val="exact"/>
        </dgm:presLayoutVars>
      </dgm:prSet>
      <dgm:spPr/>
    </dgm:pt>
    <dgm:pt modelId="{1AF681EC-2A13-43B3-94E0-17D0AFAA1596}" type="pres">
      <dgm:prSet presAssocID="{A5E74EB2-A45F-45B4-8C04-2FB1B90BC57D}" presName="compNode" presStyleCnt="0"/>
      <dgm:spPr/>
    </dgm:pt>
    <dgm:pt modelId="{F6993B25-2513-492D-802D-52057DE09049}" type="pres">
      <dgm:prSet presAssocID="{A5E74EB2-A45F-45B4-8C04-2FB1B90BC57D}" presName="iconBgRect" presStyleLbl="bgShp" presStyleIdx="0" presStyleCnt="5"/>
      <dgm:spPr/>
    </dgm:pt>
    <dgm:pt modelId="{FCF2BE2F-7416-45A7-8BC9-EDCA7FACEE34}" type="pres">
      <dgm:prSet presAssocID="{A5E74EB2-A45F-45B4-8C04-2FB1B90BC57D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keleton"/>
        </a:ext>
      </dgm:extLst>
    </dgm:pt>
    <dgm:pt modelId="{2E123E48-4747-4926-A2AF-8267806F7F50}" type="pres">
      <dgm:prSet presAssocID="{A5E74EB2-A45F-45B4-8C04-2FB1B90BC57D}" presName="spaceRect" presStyleCnt="0"/>
      <dgm:spPr/>
    </dgm:pt>
    <dgm:pt modelId="{C9B9017A-F153-4E1F-9BCD-A5C0D84FC767}" type="pres">
      <dgm:prSet presAssocID="{A5E74EB2-A45F-45B4-8C04-2FB1B90BC57D}" presName="textRect" presStyleLbl="revTx" presStyleIdx="0" presStyleCnt="5">
        <dgm:presLayoutVars>
          <dgm:chMax val="1"/>
          <dgm:chPref val="1"/>
        </dgm:presLayoutVars>
      </dgm:prSet>
      <dgm:spPr/>
    </dgm:pt>
    <dgm:pt modelId="{72A777D5-1375-49EA-9D72-93F70FFA15B7}" type="pres">
      <dgm:prSet presAssocID="{A2DD9B6A-2644-428F-9E2B-B18FF300CDEA}" presName="sibTrans" presStyleCnt="0"/>
      <dgm:spPr/>
    </dgm:pt>
    <dgm:pt modelId="{DE92897A-B448-47A3-933D-453E90C7E83E}" type="pres">
      <dgm:prSet presAssocID="{88CF5EFF-E9F0-4F30-9587-E0D1FF676CD9}" presName="compNode" presStyleCnt="0"/>
      <dgm:spPr/>
    </dgm:pt>
    <dgm:pt modelId="{19F7DE13-E810-4875-BB1E-85D5467765CA}" type="pres">
      <dgm:prSet presAssocID="{88CF5EFF-E9F0-4F30-9587-E0D1FF676CD9}" presName="iconBgRect" presStyleLbl="bgShp" presStyleIdx="1" presStyleCnt="5"/>
      <dgm:spPr/>
    </dgm:pt>
    <dgm:pt modelId="{4CCFD28C-2704-4EDF-A6D6-94E5DE181F6B}" type="pres">
      <dgm:prSet presAssocID="{88CF5EFF-E9F0-4F30-9587-E0D1FF676CD9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AA2B5073-F4E9-4A52-8980-05A18468E1F1}" type="pres">
      <dgm:prSet presAssocID="{88CF5EFF-E9F0-4F30-9587-E0D1FF676CD9}" presName="spaceRect" presStyleCnt="0"/>
      <dgm:spPr/>
    </dgm:pt>
    <dgm:pt modelId="{214B0096-0B4B-4EEE-B121-130566A885D7}" type="pres">
      <dgm:prSet presAssocID="{88CF5EFF-E9F0-4F30-9587-E0D1FF676CD9}" presName="textRect" presStyleLbl="revTx" presStyleIdx="1" presStyleCnt="5">
        <dgm:presLayoutVars>
          <dgm:chMax val="1"/>
          <dgm:chPref val="1"/>
        </dgm:presLayoutVars>
      </dgm:prSet>
      <dgm:spPr/>
    </dgm:pt>
    <dgm:pt modelId="{45397E1E-41C2-473D-9544-1D773380D8EB}" type="pres">
      <dgm:prSet presAssocID="{B424B052-4708-4BA9-A628-8E74429A35F0}" presName="sibTrans" presStyleCnt="0"/>
      <dgm:spPr/>
    </dgm:pt>
    <dgm:pt modelId="{B0EBB526-852C-4636-BD09-915EC14627E1}" type="pres">
      <dgm:prSet presAssocID="{AEBF8F27-B659-4C54-A343-F7AB4A261FC6}" presName="compNode" presStyleCnt="0"/>
      <dgm:spPr/>
    </dgm:pt>
    <dgm:pt modelId="{34105470-5D7A-4F13-84A8-3E1FFE5D1DF7}" type="pres">
      <dgm:prSet presAssocID="{AEBF8F27-B659-4C54-A343-F7AB4A261FC6}" presName="iconBgRect" presStyleLbl="bgShp" presStyleIdx="2" presStyleCnt="5"/>
      <dgm:spPr/>
    </dgm:pt>
    <dgm:pt modelId="{8A642377-2CCD-4327-BB4D-B53926E1E955}" type="pres">
      <dgm:prSet presAssocID="{AEBF8F27-B659-4C54-A343-F7AB4A261FC6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9B8FFD19-DA14-476C-A0DB-D91FD975D383}" type="pres">
      <dgm:prSet presAssocID="{AEBF8F27-B659-4C54-A343-F7AB4A261FC6}" presName="spaceRect" presStyleCnt="0"/>
      <dgm:spPr/>
    </dgm:pt>
    <dgm:pt modelId="{A30DF2EB-66A3-44EA-8AF4-098C13E3017E}" type="pres">
      <dgm:prSet presAssocID="{AEBF8F27-B659-4C54-A343-F7AB4A261FC6}" presName="textRect" presStyleLbl="revTx" presStyleIdx="2" presStyleCnt="5">
        <dgm:presLayoutVars>
          <dgm:chMax val="1"/>
          <dgm:chPref val="1"/>
        </dgm:presLayoutVars>
      </dgm:prSet>
      <dgm:spPr/>
    </dgm:pt>
    <dgm:pt modelId="{CBC827FB-7B2C-4F8A-B430-7508A4C332AB}" type="pres">
      <dgm:prSet presAssocID="{B1BE0EFC-93D7-4C06-B5CF-461EBDE87948}" presName="sibTrans" presStyleCnt="0"/>
      <dgm:spPr/>
    </dgm:pt>
    <dgm:pt modelId="{1730E4EF-74CB-42CB-93D0-61CA088532A3}" type="pres">
      <dgm:prSet presAssocID="{14E3FE90-5FD4-4205-A023-CB8D3A7894EA}" presName="compNode" presStyleCnt="0"/>
      <dgm:spPr/>
    </dgm:pt>
    <dgm:pt modelId="{1D315C45-E4E3-4397-A352-5E544344F46A}" type="pres">
      <dgm:prSet presAssocID="{14E3FE90-5FD4-4205-A023-CB8D3A7894EA}" presName="iconBgRect" presStyleLbl="bgShp" presStyleIdx="3" presStyleCnt="5"/>
      <dgm:spPr/>
    </dgm:pt>
    <dgm:pt modelId="{2DA248BC-4835-45BB-96BC-A0CF5E33FC4B}" type="pres">
      <dgm:prSet presAssocID="{14E3FE90-5FD4-4205-A023-CB8D3A7894EA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ffice Worker"/>
        </a:ext>
      </dgm:extLst>
    </dgm:pt>
    <dgm:pt modelId="{CDAED6F3-7B50-454D-BFB3-FE2BD26A58D2}" type="pres">
      <dgm:prSet presAssocID="{14E3FE90-5FD4-4205-A023-CB8D3A7894EA}" presName="spaceRect" presStyleCnt="0"/>
      <dgm:spPr/>
    </dgm:pt>
    <dgm:pt modelId="{82CB07C1-C0A3-430A-AA93-83CC248C3F6B}" type="pres">
      <dgm:prSet presAssocID="{14E3FE90-5FD4-4205-A023-CB8D3A7894EA}" presName="textRect" presStyleLbl="revTx" presStyleIdx="3" presStyleCnt="5">
        <dgm:presLayoutVars>
          <dgm:chMax val="1"/>
          <dgm:chPref val="1"/>
        </dgm:presLayoutVars>
      </dgm:prSet>
      <dgm:spPr/>
    </dgm:pt>
    <dgm:pt modelId="{CF202846-928E-4FDD-B219-318F934535C1}" type="pres">
      <dgm:prSet presAssocID="{A8BB651A-BDD9-4B9A-BC25-5777A4456FD8}" presName="sibTrans" presStyleCnt="0"/>
      <dgm:spPr/>
    </dgm:pt>
    <dgm:pt modelId="{679E1ECA-1E40-4D47-B312-155EBD4847ED}" type="pres">
      <dgm:prSet presAssocID="{F8840623-C264-4B4E-B88C-FC6213B99227}" presName="compNode" presStyleCnt="0"/>
      <dgm:spPr/>
    </dgm:pt>
    <dgm:pt modelId="{73BBE33A-BDE2-493D-89D4-C628D92497B6}" type="pres">
      <dgm:prSet presAssocID="{F8840623-C264-4B4E-B88C-FC6213B99227}" presName="iconBgRect" presStyleLbl="bgShp" presStyleIdx="4" presStyleCnt="5"/>
      <dgm:spPr/>
    </dgm:pt>
    <dgm:pt modelId="{CA62913D-351F-4E3A-8310-189C37C6ADDF}" type="pres">
      <dgm:prSet presAssocID="{F8840623-C264-4B4E-B88C-FC6213B99227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mart Phone"/>
        </a:ext>
      </dgm:extLst>
    </dgm:pt>
    <dgm:pt modelId="{38383ED5-A46D-4E2B-B908-847175DD10D9}" type="pres">
      <dgm:prSet presAssocID="{F8840623-C264-4B4E-B88C-FC6213B99227}" presName="spaceRect" presStyleCnt="0"/>
      <dgm:spPr/>
    </dgm:pt>
    <dgm:pt modelId="{8647D9EC-DAB3-466B-A76E-D8DCC2A27D07}" type="pres">
      <dgm:prSet presAssocID="{F8840623-C264-4B4E-B88C-FC6213B99227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78A5FE14-FF65-4D41-806D-22F680B3C7BC}" srcId="{2F1FFC20-B5CE-4F81-96BE-DD3C0640A1DF}" destId="{A5E74EB2-A45F-45B4-8C04-2FB1B90BC57D}" srcOrd="0" destOrd="0" parTransId="{A0DD1277-A09B-48AB-AE55-3957B46077A2}" sibTransId="{A2DD9B6A-2644-428F-9E2B-B18FF300CDEA}"/>
    <dgm:cxn modelId="{0E8C5740-A844-F345-B8DB-D4035F15F08A}" type="presOf" srcId="{2F1FFC20-B5CE-4F81-96BE-DD3C0640A1DF}" destId="{E6E645D1-9044-4551-9DF6-9F7727AFDD5C}" srcOrd="0" destOrd="0" presId="urn:microsoft.com/office/officeart/2018/5/layout/IconCircleLabelList"/>
    <dgm:cxn modelId="{6FD8A26E-9522-4D02-BE82-8E857F8592B9}" srcId="{2F1FFC20-B5CE-4F81-96BE-DD3C0640A1DF}" destId="{F8840623-C264-4B4E-B88C-FC6213B99227}" srcOrd="4" destOrd="0" parTransId="{F8D74E70-53E9-4A22-A4A0-F7CE34D58ECC}" sibTransId="{C7EB2B0C-1905-46D6-BB38-76ED87564363}"/>
    <dgm:cxn modelId="{3BA5B49F-08EF-7343-93E7-676B4C41C391}" type="presOf" srcId="{F8840623-C264-4B4E-B88C-FC6213B99227}" destId="{8647D9EC-DAB3-466B-A76E-D8DCC2A27D07}" srcOrd="0" destOrd="0" presId="urn:microsoft.com/office/officeart/2018/5/layout/IconCircleLabelList"/>
    <dgm:cxn modelId="{6872D0A9-B4B5-B444-A65A-F9D54AB4F090}" type="presOf" srcId="{A5E74EB2-A45F-45B4-8C04-2FB1B90BC57D}" destId="{C9B9017A-F153-4E1F-9BCD-A5C0D84FC767}" srcOrd="0" destOrd="0" presId="urn:microsoft.com/office/officeart/2018/5/layout/IconCircleLabelList"/>
    <dgm:cxn modelId="{3ECF4EAC-C159-40FC-988F-18C8ED2A7BC9}" srcId="{2F1FFC20-B5CE-4F81-96BE-DD3C0640A1DF}" destId="{88CF5EFF-E9F0-4F30-9587-E0D1FF676CD9}" srcOrd="1" destOrd="0" parTransId="{5EE89AC3-ACAC-4836-9B8C-B4C0151CAAC2}" sibTransId="{B424B052-4708-4BA9-A628-8E74429A35F0}"/>
    <dgm:cxn modelId="{A1DF56B1-5C24-804C-BCE2-50B3278E41DD}" type="presOf" srcId="{88CF5EFF-E9F0-4F30-9587-E0D1FF676CD9}" destId="{214B0096-0B4B-4EEE-B121-130566A885D7}" srcOrd="0" destOrd="0" presId="urn:microsoft.com/office/officeart/2018/5/layout/IconCircleLabelList"/>
    <dgm:cxn modelId="{D08DC9C9-0BFF-5C4F-813A-BB79211E8A03}" type="presOf" srcId="{14E3FE90-5FD4-4205-A023-CB8D3A7894EA}" destId="{82CB07C1-C0A3-430A-AA93-83CC248C3F6B}" srcOrd="0" destOrd="0" presId="urn:microsoft.com/office/officeart/2018/5/layout/IconCircleLabelList"/>
    <dgm:cxn modelId="{2A1B4ECA-D1B3-404D-A9B8-C6DC443B8266}" srcId="{2F1FFC20-B5CE-4F81-96BE-DD3C0640A1DF}" destId="{14E3FE90-5FD4-4205-A023-CB8D3A7894EA}" srcOrd="3" destOrd="0" parTransId="{B3C599FD-1D8D-4D4C-8FC3-A042AA3C0A5B}" sibTransId="{A8BB651A-BDD9-4B9A-BC25-5777A4456FD8}"/>
    <dgm:cxn modelId="{0D9165D9-8576-8C4C-8032-DB9B321EAD7D}" type="presOf" srcId="{AEBF8F27-B659-4C54-A343-F7AB4A261FC6}" destId="{A30DF2EB-66A3-44EA-8AF4-098C13E3017E}" srcOrd="0" destOrd="0" presId="urn:microsoft.com/office/officeart/2018/5/layout/IconCircleLabelList"/>
    <dgm:cxn modelId="{3EF92EE7-5CD0-48D8-BA2D-1D4C4FD0B1E6}" srcId="{2F1FFC20-B5CE-4F81-96BE-DD3C0640A1DF}" destId="{AEBF8F27-B659-4C54-A343-F7AB4A261FC6}" srcOrd="2" destOrd="0" parTransId="{1DFF0F14-B2C7-44B6-8AFA-A203C23A1F09}" sibTransId="{B1BE0EFC-93D7-4C06-B5CF-461EBDE87948}"/>
    <dgm:cxn modelId="{83F0C912-EB33-6F43-B68A-D61A671EC7B9}" type="presParOf" srcId="{E6E645D1-9044-4551-9DF6-9F7727AFDD5C}" destId="{1AF681EC-2A13-43B3-94E0-17D0AFAA1596}" srcOrd="0" destOrd="0" presId="urn:microsoft.com/office/officeart/2018/5/layout/IconCircleLabelList"/>
    <dgm:cxn modelId="{C4FC9489-80E3-F840-9001-A713D4CDD21A}" type="presParOf" srcId="{1AF681EC-2A13-43B3-94E0-17D0AFAA1596}" destId="{F6993B25-2513-492D-802D-52057DE09049}" srcOrd="0" destOrd="0" presId="urn:microsoft.com/office/officeart/2018/5/layout/IconCircleLabelList"/>
    <dgm:cxn modelId="{BC7F3036-1210-FB40-847C-A93E8159FA84}" type="presParOf" srcId="{1AF681EC-2A13-43B3-94E0-17D0AFAA1596}" destId="{FCF2BE2F-7416-45A7-8BC9-EDCA7FACEE34}" srcOrd="1" destOrd="0" presId="urn:microsoft.com/office/officeart/2018/5/layout/IconCircleLabelList"/>
    <dgm:cxn modelId="{49A847BD-F0E7-C743-8B10-C33287B7F042}" type="presParOf" srcId="{1AF681EC-2A13-43B3-94E0-17D0AFAA1596}" destId="{2E123E48-4747-4926-A2AF-8267806F7F50}" srcOrd="2" destOrd="0" presId="urn:microsoft.com/office/officeart/2018/5/layout/IconCircleLabelList"/>
    <dgm:cxn modelId="{67131CAA-0101-F046-A42E-692FBB3F438A}" type="presParOf" srcId="{1AF681EC-2A13-43B3-94E0-17D0AFAA1596}" destId="{C9B9017A-F153-4E1F-9BCD-A5C0D84FC767}" srcOrd="3" destOrd="0" presId="urn:microsoft.com/office/officeart/2018/5/layout/IconCircleLabelList"/>
    <dgm:cxn modelId="{9E07452F-90DD-314B-93F6-43F89A725FD6}" type="presParOf" srcId="{E6E645D1-9044-4551-9DF6-9F7727AFDD5C}" destId="{72A777D5-1375-49EA-9D72-93F70FFA15B7}" srcOrd="1" destOrd="0" presId="urn:microsoft.com/office/officeart/2018/5/layout/IconCircleLabelList"/>
    <dgm:cxn modelId="{A1367264-3631-8845-9C8A-C108DB583BE7}" type="presParOf" srcId="{E6E645D1-9044-4551-9DF6-9F7727AFDD5C}" destId="{DE92897A-B448-47A3-933D-453E90C7E83E}" srcOrd="2" destOrd="0" presId="urn:microsoft.com/office/officeart/2018/5/layout/IconCircleLabelList"/>
    <dgm:cxn modelId="{7A938CB6-3216-DA48-96DA-FE63CCD6ACAD}" type="presParOf" srcId="{DE92897A-B448-47A3-933D-453E90C7E83E}" destId="{19F7DE13-E810-4875-BB1E-85D5467765CA}" srcOrd="0" destOrd="0" presId="urn:microsoft.com/office/officeart/2018/5/layout/IconCircleLabelList"/>
    <dgm:cxn modelId="{C4A5FB4D-0441-084E-841C-773B8E5573BB}" type="presParOf" srcId="{DE92897A-B448-47A3-933D-453E90C7E83E}" destId="{4CCFD28C-2704-4EDF-A6D6-94E5DE181F6B}" srcOrd="1" destOrd="0" presId="urn:microsoft.com/office/officeart/2018/5/layout/IconCircleLabelList"/>
    <dgm:cxn modelId="{A7403F87-C9EE-6E48-9759-17F57379A5FA}" type="presParOf" srcId="{DE92897A-B448-47A3-933D-453E90C7E83E}" destId="{AA2B5073-F4E9-4A52-8980-05A18468E1F1}" srcOrd="2" destOrd="0" presId="urn:microsoft.com/office/officeart/2018/5/layout/IconCircleLabelList"/>
    <dgm:cxn modelId="{2EBD72BE-63C7-954F-8189-C5862460C296}" type="presParOf" srcId="{DE92897A-B448-47A3-933D-453E90C7E83E}" destId="{214B0096-0B4B-4EEE-B121-130566A885D7}" srcOrd="3" destOrd="0" presId="urn:microsoft.com/office/officeart/2018/5/layout/IconCircleLabelList"/>
    <dgm:cxn modelId="{4C7D3CFA-E538-9D44-940F-923EA6FFEA7E}" type="presParOf" srcId="{E6E645D1-9044-4551-9DF6-9F7727AFDD5C}" destId="{45397E1E-41C2-473D-9544-1D773380D8EB}" srcOrd="3" destOrd="0" presId="urn:microsoft.com/office/officeart/2018/5/layout/IconCircleLabelList"/>
    <dgm:cxn modelId="{4AF82E41-EF3F-0D4E-BB4F-673B0D444C95}" type="presParOf" srcId="{E6E645D1-9044-4551-9DF6-9F7727AFDD5C}" destId="{B0EBB526-852C-4636-BD09-915EC14627E1}" srcOrd="4" destOrd="0" presId="urn:microsoft.com/office/officeart/2018/5/layout/IconCircleLabelList"/>
    <dgm:cxn modelId="{88C4A882-822B-3746-895D-6C607FB30C4B}" type="presParOf" srcId="{B0EBB526-852C-4636-BD09-915EC14627E1}" destId="{34105470-5D7A-4F13-84A8-3E1FFE5D1DF7}" srcOrd="0" destOrd="0" presId="urn:microsoft.com/office/officeart/2018/5/layout/IconCircleLabelList"/>
    <dgm:cxn modelId="{E09B0046-E86F-0E47-96F3-8312E6EC8EAA}" type="presParOf" srcId="{B0EBB526-852C-4636-BD09-915EC14627E1}" destId="{8A642377-2CCD-4327-BB4D-B53926E1E955}" srcOrd="1" destOrd="0" presId="urn:microsoft.com/office/officeart/2018/5/layout/IconCircleLabelList"/>
    <dgm:cxn modelId="{607073BA-20BD-FC4B-8670-BABF04A79804}" type="presParOf" srcId="{B0EBB526-852C-4636-BD09-915EC14627E1}" destId="{9B8FFD19-DA14-476C-A0DB-D91FD975D383}" srcOrd="2" destOrd="0" presId="urn:microsoft.com/office/officeart/2018/5/layout/IconCircleLabelList"/>
    <dgm:cxn modelId="{8D5CEBC5-6E8E-634F-A61D-2DA10CBC4707}" type="presParOf" srcId="{B0EBB526-852C-4636-BD09-915EC14627E1}" destId="{A30DF2EB-66A3-44EA-8AF4-098C13E3017E}" srcOrd="3" destOrd="0" presId="urn:microsoft.com/office/officeart/2018/5/layout/IconCircleLabelList"/>
    <dgm:cxn modelId="{D20E599C-84C9-0049-B9E3-4CE85C7EB525}" type="presParOf" srcId="{E6E645D1-9044-4551-9DF6-9F7727AFDD5C}" destId="{CBC827FB-7B2C-4F8A-B430-7508A4C332AB}" srcOrd="5" destOrd="0" presId="urn:microsoft.com/office/officeart/2018/5/layout/IconCircleLabelList"/>
    <dgm:cxn modelId="{69EFF85A-F076-454D-AEC9-899D17E7FC39}" type="presParOf" srcId="{E6E645D1-9044-4551-9DF6-9F7727AFDD5C}" destId="{1730E4EF-74CB-42CB-93D0-61CA088532A3}" srcOrd="6" destOrd="0" presId="urn:microsoft.com/office/officeart/2018/5/layout/IconCircleLabelList"/>
    <dgm:cxn modelId="{935AF0D6-609F-3C4F-96B9-BA448865ED1B}" type="presParOf" srcId="{1730E4EF-74CB-42CB-93D0-61CA088532A3}" destId="{1D315C45-E4E3-4397-A352-5E544344F46A}" srcOrd="0" destOrd="0" presId="urn:microsoft.com/office/officeart/2018/5/layout/IconCircleLabelList"/>
    <dgm:cxn modelId="{E7F82920-B2C2-734D-9ABF-CF6EB862358B}" type="presParOf" srcId="{1730E4EF-74CB-42CB-93D0-61CA088532A3}" destId="{2DA248BC-4835-45BB-96BC-A0CF5E33FC4B}" srcOrd="1" destOrd="0" presId="urn:microsoft.com/office/officeart/2018/5/layout/IconCircleLabelList"/>
    <dgm:cxn modelId="{AFD5F88B-486A-334B-A0ED-D33ECC4EECB4}" type="presParOf" srcId="{1730E4EF-74CB-42CB-93D0-61CA088532A3}" destId="{CDAED6F3-7B50-454D-BFB3-FE2BD26A58D2}" srcOrd="2" destOrd="0" presId="urn:microsoft.com/office/officeart/2018/5/layout/IconCircleLabelList"/>
    <dgm:cxn modelId="{0F499A9B-9579-B94E-AD89-C9E7313EA231}" type="presParOf" srcId="{1730E4EF-74CB-42CB-93D0-61CA088532A3}" destId="{82CB07C1-C0A3-430A-AA93-83CC248C3F6B}" srcOrd="3" destOrd="0" presId="urn:microsoft.com/office/officeart/2018/5/layout/IconCircleLabelList"/>
    <dgm:cxn modelId="{484C6D49-0B0B-574E-84F0-DE8F95A55835}" type="presParOf" srcId="{E6E645D1-9044-4551-9DF6-9F7727AFDD5C}" destId="{CF202846-928E-4FDD-B219-318F934535C1}" srcOrd="7" destOrd="0" presId="urn:microsoft.com/office/officeart/2018/5/layout/IconCircleLabelList"/>
    <dgm:cxn modelId="{B329F0DF-7935-E148-A505-8C26C1565541}" type="presParOf" srcId="{E6E645D1-9044-4551-9DF6-9F7727AFDD5C}" destId="{679E1ECA-1E40-4D47-B312-155EBD4847ED}" srcOrd="8" destOrd="0" presId="urn:microsoft.com/office/officeart/2018/5/layout/IconCircleLabelList"/>
    <dgm:cxn modelId="{5530A4F3-2C53-3140-92C5-B705DF2E1AB0}" type="presParOf" srcId="{679E1ECA-1E40-4D47-B312-155EBD4847ED}" destId="{73BBE33A-BDE2-493D-89D4-C628D92497B6}" srcOrd="0" destOrd="0" presId="urn:microsoft.com/office/officeart/2018/5/layout/IconCircleLabelList"/>
    <dgm:cxn modelId="{1168B4EA-300C-3B40-A9BC-CC209ACD2EEA}" type="presParOf" srcId="{679E1ECA-1E40-4D47-B312-155EBD4847ED}" destId="{CA62913D-351F-4E3A-8310-189C37C6ADDF}" srcOrd="1" destOrd="0" presId="urn:microsoft.com/office/officeart/2018/5/layout/IconCircleLabelList"/>
    <dgm:cxn modelId="{88C85EBB-9E1A-654B-A457-25145722C6B3}" type="presParOf" srcId="{679E1ECA-1E40-4D47-B312-155EBD4847ED}" destId="{38383ED5-A46D-4E2B-B908-847175DD10D9}" srcOrd="2" destOrd="0" presId="urn:microsoft.com/office/officeart/2018/5/layout/IconCircleLabelList"/>
    <dgm:cxn modelId="{855FCA44-F7FB-E24D-9265-E2D4F73A8E5C}" type="presParOf" srcId="{679E1ECA-1E40-4D47-B312-155EBD4847ED}" destId="{8647D9EC-DAB3-466B-A76E-D8DCC2A27D07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58D13D0-95F4-477E-8ED4-09B5E92BDF82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coloredtext_colorful1" csCatId="colorful" phldr="1"/>
      <dgm:spPr/>
      <dgm:t>
        <a:bodyPr/>
        <a:lstStyle/>
        <a:p>
          <a:endParaRPr lang="en-US"/>
        </a:p>
      </dgm:t>
    </dgm:pt>
    <dgm:pt modelId="{61EF07BB-2D79-4E9B-9EE9-3359466BE574}">
      <dgm:prSet/>
      <dgm:spPr/>
      <dgm:t>
        <a:bodyPr/>
        <a:lstStyle/>
        <a:p>
          <a:r>
            <a:rPr lang="en-US" dirty="0"/>
            <a:t>Training and Teaching materials</a:t>
          </a:r>
        </a:p>
      </dgm:t>
    </dgm:pt>
    <dgm:pt modelId="{7958B7C0-4935-4DC3-9F2C-73FC997B84EF}" type="parTrans" cxnId="{2D25B677-82E2-422C-8AD6-08A350E5C0B7}">
      <dgm:prSet/>
      <dgm:spPr/>
      <dgm:t>
        <a:bodyPr/>
        <a:lstStyle/>
        <a:p>
          <a:endParaRPr lang="en-US"/>
        </a:p>
      </dgm:t>
    </dgm:pt>
    <dgm:pt modelId="{51834AEE-6512-4FEA-8116-297FB7341828}" type="sibTrans" cxnId="{2D25B677-82E2-422C-8AD6-08A350E5C0B7}">
      <dgm:prSet/>
      <dgm:spPr/>
      <dgm:t>
        <a:bodyPr/>
        <a:lstStyle/>
        <a:p>
          <a:endParaRPr lang="en-US"/>
        </a:p>
      </dgm:t>
    </dgm:pt>
    <dgm:pt modelId="{41F7DC51-EF0F-4A4C-82F9-B938C033927D}">
      <dgm:prSet/>
      <dgm:spPr/>
      <dgm:t>
        <a:bodyPr/>
        <a:lstStyle/>
        <a:p>
          <a:r>
            <a:rPr lang="en-US" dirty="0"/>
            <a:t>Make it affordable</a:t>
          </a:r>
        </a:p>
      </dgm:t>
    </dgm:pt>
    <dgm:pt modelId="{4BD61C72-74AD-458A-A89D-55B6D0B5FF2F}" type="parTrans" cxnId="{405A10A8-93C4-4E13-8C6B-A6AE823206A8}">
      <dgm:prSet/>
      <dgm:spPr/>
      <dgm:t>
        <a:bodyPr/>
        <a:lstStyle/>
        <a:p>
          <a:endParaRPr lang="en-US"/>
        </a:p>
      </dgm:t>
    </dgm:pt>
    <dgm:pt modelId="{842F4C99-38DD-45E2-B2B7-82CC2F333A53}" type="sibTrans" cxnId="{405A10A8-93C4-4E13-8C6B-A6AE823206A8}">
      <dgm:prSet/>
      <dgm:spPr/>
      <dgm:t>
        <a:bodyPr/>
        <a:lstStyle/>
        <a:p>
          <a:endParaRPr lang="en-US"/>
        </a:p>
      </dgm:t>
    </dgm:pt>
    <dgm:pt modelId="{08B77B7B-4A60-4932-9222-A44AF6844916}">
      <dgm:prSet/>
      <dgm:spPr/>
      <dgm:t>
        <a:bodyPr/>
        <a:lstStyle/>
        <a:p>
          <a:r>
            <a:rPr lang="en-US" dirty="0"/>
            <a:t>Customer Service</a:t>
          </a:r>
        </a:p>
      </dgm:t>
    </dgm:pt>
    <dgm:pt modelId="{5E113FDE-A398-4DD6-8E6D-DA47FAB61128}" type="parTrans" cxnId="{68D29611-779E-41F7-9D2D-B94252F60EE8}">
      <dgm:prSet/>
      <dgm:spPr/>
      <dgm:t>
        <a:bodyPr/>
        <a:lstStyle/>
        <a:p>
          <a:endParaRPr lang="en-US"/>
        </a:p>
      </dgm:t>
    </dgm:pt>
    <dgm:pt modelId="{E4155BB0-50BD-452C-A3AA-8DC039FDEDD1}" type="sibTrans" cxnId="{68D29611-779E-41F7-9D2D-B94252F60EE8}">
      <dgm:prSet/>
      <dgm:spPr/>
      <dgm:t>
        <a:bodyPr/>
        <a:lstStyle/>
        <a:p>
          <a:endParaRPr lang="en-US"/>
        </a:p>
      </dgm:t>
    </dgm:pt>
    <dgm:pt modelId="{756976FB-8ABE-4E89-A683-1813965F569F}" type="pres">
      <dgm:prSet presAssocID="{558D13D0-95F4-477E-8ED4-09B5E92BDF82}" presName="root" presStyleCnt="0">
        <dgm:presLayoutVars>
          <dgm:dir/>
          <dgm:resizeHandles val="exact"/>
        </dgm:presLayoutVars>
      </dgm:prSet>
      <dgm:spPr/>
    </dgm:pt>
    <dgm:pt modelId="{39A9E8AE-7CDF-49E1-B717-9E3CEA9DD9B6}" type="pres">
      <dgm:prSet presAssocID="{558D13D0-95F4-477E-8ED4-09B5E92BDF82}" presName="container" presStyleCnt="0">
        <dgm:presLayoutVars>
          <dgm:dir/>
          <dgm:resizeHandles val="exact"/>
        </dgm:presLayoutVars>
      </dgm:prSet>
      <dgm:spPr/>
    </dgm:pt>
    <dgm:pt modelId="{549B2E29-924A-45DF-9BAA-101BF525A141}" type="pres">
      <dgm:prSet presAssocID="{61EF07BB-2D79-4E9B-9EE9-3359466BE574}" presName="compNode" presStyleCnt="0"/>
      <dgm:spPr/>
    </dgm:pt>
    <dgm:pt modelId="{8A34EBE3-8B27-4E71-8A5B-ABFEB3E190C5}" type="pres">
      <dgm:prSet presAssocID="{61EF07BB-2D79-4E9B-9EE9-3359466BE574}" presName="iconBgRect" presStyleLbl="bgShp" presStyleIdx="0" presStyleCnt="3"/>
      <dgm:spPr/>
    </dgm:pt>
    <dgm:pt modelId="{2D8055FB-7983-493B-8B2D-02696E2622AA}" type="pres">
      <dgm:prSet presAssocID="{61EF07BB-2D79-4E9B-9EE9-3359466BE574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ove Letter"/>
        </a:ext>
      </dgm:extLst>
    </dgm:pt>
    <dgm:pt modelId="{DEB54253-F8DC-42CA-BC4F-6C6D49731D3E}" type="pres">
      <dgm:prSet presAssocID="{61EF07BB-2D79-4E9B-9EE9-3359466BE574}" presName="spaceRect" presStyleCnt="0"/>
      <dgm:spPr/>
    </dgm:pt>
    <dgm:pt modelId="{73BEFA8C-A38D-4AF6-8AC9-997ED52ECD5E}" type="pres">
      <dgm:prSet presAssocID="{61EF07BB-2D79-4E9B-9EE9-3359466BE574}" presName="textRect" presStyleLbl="revTx" presStyleIdx="0" presStyleCnt="3">
        <dgm:presLayoutVars>
          <dgm:chMax val="1"/>
          <dgm:chPref val="1"/>
        </dgm:presLayoutVars>
      </dgm:prSet>
      <dgm:spPr/>
    </dgm:pt>
    <dgm:pt modelId="{3F4B1F2A-340F-474D-8D0F-496736636970}" type="pres">
      <dgm:prSet presAssocID="{51834AEE-6512-4FEA-8116-297FB7341828}" presName="sibTrans" presStyleLbl="sibTrans2D1" presStyleIdx="0" presStyleCnt="0"/>
      <dgm:spPr/>
    </dgm:pt>
    <dgm:pt modelId="{860EDEE4-14C1-4388-B798-F1867CE4E767}" type="pres">
      <dgm:prSet presAssocID="{41F7DC51-EF0F-4A4C-82F9-B938C033927D}" presName="compNode" presStyleCnt="0"/>
      <dgm:spPr/>
    </dgm:pt>
    <dgm:pt modelId="{1560B587-FFEC-47E3-8492-BB39C44DBCC9}" type="pres">
      <dgm:prSet presAssocID="{41F7DC51-EF0F-4A4C-82F9-B938C033927D}" presName="iconBgRect" presStyleLbl="bgShp" presStyleIdx="1" presStyleCnt="3"/>
      <dgm:spPr/>
    </dgm:pt>
    <dgm:pt modelId="{1E58268A-83FD-421A-B546-A7DDA823F5DA}" type="pres">
      <dgm:prSet presAssocID="{41F7DC51-EF0F-4A4C-82F9-B938C033927D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elder"/>
        </a:ext>
      </dgm:extLst>
    </dgm:pt>
    <dgm:pt modelId="{A4BF194A-69C5-408E-B053-F37B33EEF801}" type="pres">
      <dgm:prSet presAssocID="{41F7DC51-EF0F-4A4C-82F9-B938C033927D}" presName="spaceRect" presStyleCnt="0"/>
      <dgm:spPr/>
    </dgm:pt>
    <dgm:pt modelId="{E8291456-F7F4-47A2-88DD-6B463E00782E}" type="pres">
      <dgm:prSet presAssocID="{41F7DC51-EF0F-4A4C-82F9-B938C033927D}" presName="textRect" presStyleLbl="revTx" presStyleIdx="1" presStyleCnt="3">
        <dgm:presLayoutVars>
          <dgm:chMax val="1"/>
          <dgm:chPref val="1"/>
        </dgm:presLayoutVars>
      </dgm:prSet>
      <dgm:spPr/>
    </dgm:pt>
    <dgm:pt modelId="{0EE92DE1-2C03-4989-9734-50E8ABDFE9EE}" type="pres">
      <dgm:prSet presAssocID="{842F4C99-38DD-45E2-B2B7-82CC2F333A53}" presName="sibTrans" presStyleLbl="sibTrans2D1" presStyleIdx="0" presStyleCnt="0"/>
      <dgm:spPr/>
    </dgm:pt>
    <dgm:pt modelId="{645CCA2A-3E98-4C1B-A3B6-9A3267748D22}" type="pres">
      <dgm:prSet presAssocID="{08B77B7B-4A60-4932-9222-A44AF6844916}" presName="compNode" presStyleCnt="0"/>
      <dgm:spPr/>
    </dgm:pt>
    <dgm:pt modelId="{19B74095-6950-4391-88DF-EBD0AE984CF8}" type="pres">
      <dgm:prSet presAssocID="{08B77B7B-4A60-4932-9222-A44AF6844916}" presName="iconBgRect" presStyleLbl="bgShp" presStyleIdx="2" presStyleCnt="3"/>
      <dgm:spPr/>
    </dgm:pt>
    <dgm:pt modelId="{0B0E03AF-3CA6-4148-8E0C-DF0FB54FDFC3}" type="pres">
      <dgm:prSet presAssocID="{08B77B7B-4A60-4932-9222-A44AF6844916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ustache Face with Solid Fill"/>
        </a:ext>
      </dgm:extLst>
    </dgm:pt>
    <dgm:pt modelId="{A7AE035D-41EE-45B1-AC8F-6F383962182A}" type="pres">
      <dgm:prSet presAssocID="{08B77B7B-4A60-4932-9222-A44AF6844916}" presName="spaceRect" presStyleCnt="0"/>
      <dgm:spPr/>
    </dgm:pt>
    <dgm:pt modelId="{248CB2AC-DB71-4726-8AEC-E85340119BDA}" type="pres">
      <dgm:prSet presAssocID="{08B77B7B-4A60-4932-9222-A44AF6844916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68D29611-779E-41F7-9D2D-B94252F60EE8}" srcId="{558D13D0-95F4-477E-8ED4-09B5E92BDF82}" destId="{08B77B7B-4A60-4932-9222-A44AF6844916}" srcOrd="2" destOrd="0" parTransId="{5E113FDE-A398-4DD6-8E6D-DA47FAB61128}" sibTransId="{E4155BB0-50BD-452C-A3AA-8DC039FDEDD1}"/>
    <dgm:cxn modelId="{2D25B677-82E2-422C-8AD6-08A350E5C0B7}" srcId="{558D13D0-95F4-477E-8ED4-09B5E92BDF82}" destId="{61EF07BB-2D79-4E9B-9EE9-3359466BE574}" srcOrd="0" destOrd="0" parTransId="{7958B7C0-4935-4DC3-9F2C-73FC997B84EF}" sibTransId="{51834AEE-6512-4FEA-8116-297FB7341828}"/>
    <dgm:cxn modelId="{F96D1289-546B-49D6-9CAA-2E4A896F4B0C}" type="presOf" srcId="{61EF07BB-2D79-4E9B-9EE9-3359466BE574}" destId="{73BEFA8C-A38D-4AF6-8AC9-997ED52ECD5E}" srcOrd="0" destOrd="0" presId="urn:microsoft.com/office/officeart/2018/2/layout/IconCircleList"/>
    <dgm:cxn modelId="{405A10A8-93C4-4E13-8C6B-A6AE823206A8}" srcId="{558D13D0-95F4-477E-8ED4-09B5E92BDF82}" destId="{41F7DC51-EF0F-4A4C-82F9-B938C033927D}" srcOrd="1" destOrd="0" parTransId="{4BD61C72-74AD-458A-A89D-55B6D0B5FF2F}" sibTransId="{842F4C99-38DD-45E2-B2B7-82CC2F333A53}"/>
    <dgm:cxn modelId="{8376E2A8-A6EF-42C6-830A-D2DE775C2BE6}" type="presOf" srcId="{51834AEE-6512-4FEA-8116-297FB7341828}" destId="{3F4B1F2A-340F-474D-8D0F-496736636970}" srcOrd="0" destOrd="0" presId="urn:microsoft.com/office/officeart/2018/2/layout/IconCircleList"/>
    <dgm:cxn modelId="{D48712AB-284E-4598-A349-C9CAAFC4A3AF}" type="presOf" srcId="{558D13D0-95F4-477E-8ED4-09B5E92BDF82}" destId="{756976FB-8ABE-4E89-A683-1813965F569F}" srcOrd="0" destOrd="0" presId="urn:microsoft.com/office/officeart/2018/2/layout/IconCircleList"/>
    <dgm:cxn modelId="{08DD43B3-69E3-4BEA-B149-F259925F8D7E}" type="presOf" srcId="{08B77B7B-4A60-4932-9222-A44AF6844916}" destId="{248CB2AC-DB71-4726-8AEC-E85340119BDA}" srcOrd="0" destOrd="0" presId="urn:microsoft.com/office/officeart/2018/2/layout/IconCircleList"/>
    <dgm:cxn modelId="{3E7A27EB-ABE9-4BE5-B206-BB39DF009C5A}" type="presOf" srcId="{41F7DC51-EF0F-4A4C-82F9-B938C033927D}" destId="{E8291456-F7F4-47A2-88DD-6B463E00782E}" srcOrd="0" destOrd="0" presId="urn:microsoft.com/office/officeart/2018/2/layout/IconCircleList"/>
    <dgm:cxn modelId="{76AC7EEF-B21D-4D17-BCD6-3D43BD39A697}" type="presOf" srcId="{842F4C99-38DD-45E2-B2B7-82CC2F333A53}" destId="{0EE92DE1-2C03-4989-9734-50E8ABDFE9EE}" srcOrd="0" destOrd="0" presId="urn:microsoft.com/office/officeart/2018/2/layout/IconCircleList"/>
    <dgm:cxn modelId="{EF0FCE60-2B87-4234-AB19-CDD637537670}" type="presParOf" srcId="{756976FB-8ABE-4E89-A683-1813965F569F}" destId="{39A9E8AE-7CDF-49E1-B717-9E3CEA9DD9B6}" srcOrd="0" destOrd="0" presId="urn:microsoft.com/office/officeart/2018/2/layout/IconCircleList"/>
    <dgm:cxn modelId="{1C922AF6-5396-4BC0-BBE8-3C6CB14A9FE6}" type="presParOf" srcId="{39A9E8AE-7CDF-49E1-B717-9E3CEA9DD9B6}" destId="{549B2E29-924A-45DF-9BAA-101BF525A141}" srcOrd="0" destOrd="0" presId="urn:microsoft.com/office/officeart/2018/2/layout/IconCircleList"/>
    <dgm:cxn modelId="{DCA6E61E-7300-435C-8FF9-D657592FF5EC}" type="presParOf" srcId="{549B2E29-924A-45DF-9BAA-101BF525A141}" destId="{8A34EBE3-8B27-4E71-8A5B-ABFEB3E190C5}" srcOrd="0" destOrd="0" presId="urn:microsoft.com/office/officeart/2018/2/layout/IconCircleList"/>
    <dgm:cxn modelId="{67EADB24-B2CD-409E-A6BA-00D01DA6AD14}" type="presParOf" srcId="{549B2E29-924A-45DF-9BAA-101BF525A141}" destId="{2D8055FB-7983-493B-8B2D-02696E2622AA}" srcOrd="1" destOrd="0" presId="urn:microsoft.com/office/officeart/2018/2/layout/IconCircleList"/>
    <dgm:cxn modelId="{5092CDA9-342E-4599-B6BB-6A3828F3D5C6}" type="presParOf" srcId="{549B2E29-924A-45DF-9BAA-101BF525A141}" destId="{DEB54253-F8DC-42CA-BC4F-6C6D49731D3E}" srcOrd="2" destOrd="0" presId="urn:microsoft.com/office/officeart/2018/2/layout/IconCircleList"/>
    <dgm:cxn modelId="{239F1BF6-DEC8-4178-81B1-E60619C08A15}" type="presParOf" srcId="{549B2E29-924A-45DF-9BAA-101BF525A141}" destId="{73BEFA8C-A38D-4AF6-8AC9-997ED52ECD5E}" srcOrd="3" destOrd="0" presId="urn:microsoft.com/office/officeart/2018/2/layout/IconCircleList"/>
    <dgm:cxn modelId="{61D53AAB-7C81-4D43-8E37-14858508E622}" type="presParOf" srcId="{39A9E8AE-7CDF-49E1-B717-9E3CEA9DD9B6}" destId="{3F4B1F2A-340F-474D-8D0F-496736636970}" srcOrd="1" destOrd="0" presId="urn:microsoft.com/office/officeart/2018/2/layout/IconCircleList"/>
    <dgm:cxn modelId="{B1033F60-38DD-41BA-98CA-CCE5FA16C891}" type="presParOf" srcId="{39A9E8AE-7CDF-49E1-B717-9E3CEA9DD9B6}" destId="{860EDEE4-14C1-4388-B798-F1867CE4E767}" srcOrd="2" destOrd="0" presId="urn:microsoft.com/office/officeart/2018/2/layout/IconCircleList"/>
    <dgm:cxn modelId="{706D1CE3-BDD3-41EE-8587-B6A90D420F5F}" type="presParOf" srcId="{860EDEE4-14C1-4388-B798-F1867CE4E767}" destId="{1560B587-FFEC-47E3-8492-BB39C44DBCC9}" srcOrd="0" destOrd="0" presId="urn:microsoft.com/office/officeart/2018/2/layout/IconCircleList"/>
    <dgm:cxn modelId="{9F4531AD-C8E1-4A1E-845A-D605522ECF29}" type="presParOf" srcId="{860EDEE4-14C1-4388-B798-F1867CE4E767}" destId="{1E58268A-83FD-421A-B546-A7DDA823F5DA}" srcOrd="1" destOrd="0" presId="urn:microsoft.com/office/officeart/2018/2/layout/IconCircleList"/>
    <dgm:cxn modelId="{9D88662D-819D-48C4-85D5-C188D01C8919}" type="presParOf" srcId="{860EDEE4-14C1-4388-B798-F1867CE4E767}" destId="{A4BF194A-69C5-408E-B053-F37B33EEF801}" srcOrd="2" destOrd="0" presId="urn:microsoft.com/office/officeart/2018/2/layout/IconCircleList"/>
    <dgm:cxn modelId="{24C85F64-10B9-4313-ABBD-6D66A5003B02}" type="presParOf" srcId="{860EDEE4-14C1-4388-B798-F1867CE4E767}" destId="{E8291456-F7F4-47A2-88DD-6B463E00782E}" srcOrd="3" destOrd="0" presId="urn:microsoft.com/office/officeart/2018/2/layout/IconCircleList"/>
    <dgm:cxn modelId="{60D23E39-CAB2-4B51-94FB-3372D11FBE26}" type="presParOf" srcId="{39A9E8AE-7CDF-49E1-B717-9E3CEA9DD9B6}" destId="{0EE92DE1-2C03-4989-9734-50E8ABDFE9EE}" srcOrd="3" destOrd="0" presId="urn:microsoft.com/office/officeart/2018/2/layout/IconCircleList"/>
    <dgm:cxn modelId="{55B3793D-BCEA-4FBE-BFB6-B1A761B74E79}" type="presParOf" srcId="{39A9E8AE-7CDF-49E1-B717-9E3CEA9DD9B6}" destId="{645CCA2A-3E98-4C1B-A3B6-9A3267748D22}" srcOrd="4" destOrd="0" presId="urn:microsoft.com/office/officeart/2018/2/layout/IconCircleList"/>
    <dgm:cxn modelId="{CC4A8722-6FEB-489E-8037-90B064F4C97B}" type="presParOf" srcId="{645CCA2A-3E98-4C1B-A3B6-9A3267748D22}" destId="{19B74095-6950-4391-88DF-EBD0AE984CF8}" srcOrd="0" destOrd="0" presId="urn:microsoft.com/office/officeart/2018/2/layout/IconCircleList"/>
    <dgm:cxn modelId="{7378C457-8C7D-4A8D-A180-16E3EE78C505}" type="presParOf" srcId="{645CCA2A-3E98-4C1B-A3B6-9A3267748D22}" destId="{0B0E03AF-3CA6-4148-8E0C-DF0FB54FDFC3}" srcOrd="1" destOrd="0" presId="urn:microsoft.com/office/officeart/2018/2/layout/IconCircleList"/>
    <dgm:cxn modelId="{BE24FE85-0537-40A3-AA36-967725D9B974}" type="presParOf" srcId="{645CCA2A-3E98-4C1B-A3B6-9A3267748D22}" destId="{A7AE035D-41EE-45B1-AC8F-6F383962182A}" srcOrd="2" destOrd="0" presId="urn:microsoft.com/office/officeart/2018/2/layout/IconCircleList"/>
    <dgm:cxn modelId="{F61A41A1-49DB-41CD-BE44-E87A11DBA07D}" type="presParOf" srcId="{645CCA2A-3E98-4C1B-A3B6-9A3267748D22}" destId="{248CB2AC-DB71-4726-8AEC-E85340119BDA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1BF046-44E8-E641-A4AD-CE47F33EA4B1}">
      <dsp:nvSpPr>
        <dsp:cNvPr id="0" name=""/>
        <dsp:cNvSpPr/>
      </dsp:nvSpPr>
      <dsp:spPr>
        <a:xfrm rot="10800000">
          <a:off x="0" y="0"/>
          <a:ext cx="6459536" cy="1326973"/>
        </a:xfrm>
        <a:prstGeom prst="trapezoid">
          <a:avLst>
            <a:gd name="adj" fmla="val 81131"/>
          </a:avLst>
        </a:prstGeom>
        <a:solidFill>
          <a:schemeClr val="tx2">
            <a:lumMod val="90000"/>
            <a:lumOff val="1000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30.2 M Small </a:t>
          </a:r>
          <a:r>
            <a:rPr lang="en-US" sz="2800" kern="1200" dirty="0"/>
            <a:t>Businesses</a:t>
          </a:r>
          <a:r>
            <a:rPr lang="en-US" sz="2400" kern="1200" dirty="0"/>
            <a:t> in US</a:t>
          </a:r>
        </a:p>
      </dsp:txBody>
      <dsp:txXfrm rot="-10800000">
        <a:off x="1130418" y="0"/>
        <a:ext cx="4198699" cy="1326973"/>
      </dsp:txXfrm>
    </dsp:sp>
    <dsp:sp modelId="{5E983D90-C62E-5646-96C1-072944879188}">
      <dsp:nvSpPr>
        <dsp:cNvPr id="0" name=""/>
        <dsp:cNvSpPr/>
      </dsp:nvSpPr>
      <dsp:spPr>
        <a:xfrm rot="10800000">
          <a:off x="1076589" y="1326973"/>
          <a:ext cx="4306357" cy="1326973"/>
        </a:xfrm>
        <a:prstGeom prst="trapezoid">
          <a:avLst>
            <a:gd name="adj" fmla="val 81131"/>
          </a:avLst>
        </a:prstGeom>
        <a:solidFill>
          <a:schemeClr val="tx2">
            <a:lumMod val="75000"/>
            <a:lumOff val="2500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22M </a:t>
          </a:r>
          <a:r>
            <a:rPr lang="en-US" sz="2400" kern="1200" dirty="0" err="1"/>
            <a:t>Quickbooks</a:t>
          </a:r>
          <a:r>
            <a:rPr lang="en-US" sz="2400" kern="1200" dirty="0"/>
            <a:t> Users</a:t>
          </a:r>
        </a:p>
      </dsp:txBody>
      <dsp:txXfrm rot="-10800000">
        <a:off x="1830202" y="1326973"/>
        <a:ext cx="2799132" cy="1326973"/>
      </dsp:txXfrm>
    </dsp:sp>
    <dsp:sp modelId="{C4900D63-A2EB-D74A-9EB3-CBB54B32BF21}">
      <dsp:nvSpPr>
        <dsp:cNvPr id="0" name=""/>
        <dsp:cNvSpPr/>
      </dsp:nvSpPr>
      <dsp:spPr>
        <a:xfrm rot="10800000">
          <a:off x="2153179" y="2653946"/>
          <a:ext cx="2153178" cy="1326973"/>
        </a:xfrm>
        <a:prstGeom prst="trapezoid">
          <a:avLst>
            <a:gd name="adj" fmla="val 81131"/>
          </a:avLst>
        </a:prstGeom>
        <a:solidFill>
          <a:schemeClr val="tx2">
            <a:lumMod val="50000"/>
            <a:lumOff val="5000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~3.7 M Retail/Wholesale</a:t>
          </a:r>
        </a:p>
      </dsp:txBody>
      <dsp:txXfrm rot="-10800000">
        <a:off x="2153179" y="2653946"/>
        <a:ext cx="2153178" cy="132697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6993B25-2513-492D-802D-52057DE09049}">
      <dsp:nvSpPr>
        <dsp:cNvPr id="0" name=""/>
        <dsp:cNvSpPr/>
      </dsp:nvSpPr>
      <dsp:spPr>
        <a:xfrm>
          <a:off x="735974" y="576124"/>
          <a:ext cx="1098000" cy="109800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CF2BE2F-7416-45A7-8BC9-EDCA7FACEE34}">
      <dsp:nvSpPr>
        <dsp:cNvPr id="0" name=""/>
        <dsp:cNvSpPr/>
      </dsp:nvSpPr>
      <dsp:spPr>
        <a:xfrm>
          <a:off x="969974" y="810124"/>
          <a:ext cx="630000" cy="63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9B9017A-F153-4E1F-9BCD-A5C0D84FC767}">
      <dsp:nvSpPr>
        <dsp:cNvPr id="0" name=""/>
        <dsp:cNvSpPr/>
      </dsp:nvSpPr>
      <dsp:spPr>
        <a:xfrm>
          <a:off x="384974" y="2016124"/>
          <a:ext cx="1800000" cy="12220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400" kern="1200" dirty="0"/>
            <a:t>Work to a proof of concept wireframe/mockup in </a:t>
          </a:r>
          <a:r>
            <a:rPr lang="en-US" sz="1400" kern="1200" dirty="0" err="1"/>
            <a:t>Jupyter</a:t>
          </a:r>
          <a:r>
            <a:rPr lang="en-US" sz="1400" kern="1200" dirty="0"/>
            <a:t> and functionalize (v1)</a:t>
          </a:r>
        </a:p>
      </dsp:txBody>
      <dsp:txXfrm>
        <a:off x="384974" y="2016124"/>
        <a:ext cx="1800000" cy="1222031"/>
      </dsp:txXfrm>
    </dsp:sp>
    <dsp:sp modelId="{19F7DE13-E810-4875-BB1E-85D5467765CA}">
      <dsp:nvSpPr>
        <dsp:cNvPr id="0" name=""/>
        <dsp:cNvSpPr/>
      </dsp:nvSpPr>
      <dsp:spPr>
        <a:xfrm>
          <a:off x="2850974" y="576124"/>
          <a:ext cx="1098000" cy="109800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CCFD28C-2704-4EDF-A6D6-94E5DE181F6B}">
      <dsp:nvSpPr>
        <dsp:cNvPr id="0" name=""/>
        <dsp:cNvSpPr/>
      </dsp:nvSpPr>
      <dsp:spPr>
        <a:xfrm>
          <a:off x="3084974" y="810124"/>
          <a:ext cx="630000" cy="63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14B0096-0B4B-4EEE-B121-130566A885D7}">
      <dsp:nvSpPr>
        <dsp:cNvPr id="0" name=""/>
        <dsp:cNvSpPr/>
      </dsp:nvSpPr>
      <dsp:spPr>
        <a:xfrm>
          <a:off x="2499974" y="2016124"/>
          <a:ext cx="1800000" cy="12220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 dirty="0"/>
            <a:t>Manually test data with 3-5 friend’s businesses for free tweaking concept and inbound data requirements as needed. Market testing/concept feedback. Establish pricing model.</a:t>
          </a:r>
        </a:p>
      </dsp:txBody>
      <dsp:txXfrm>
        <a:off x="2499974" y="2016124"/>
        <a:ext cx="1800000" cy="1222031"/>
      </dsp:txXfrm>
    </dsp:sp>
    <dsp:sp modelId="{34105470-5D7A-4F13-84A8-3E1FFE5D1DF7}">
      <dsp:nvSpPr>
        <dsp:cNvPr id="0" name=""/>
        <dsp:cNvSpPr/>
      </dsp:nvSpPr>
      <dsp:spPr>
        <a:xfrm>
          <a:off x="4965975" y="576124"/>
          <a:ext cx="1098000" cy="1098000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A642377-2CCD-4327-BB4D-B53926E1E955}">
      <dsp:nvSpPr>
        <dsp:cNvPr id="0" name=""/>
        <dsp:cNvSpPr/>
      </dsp:nvSpPr>
      <dsp:spPr>
        <a:xfrm>
          <a:off x="5199975" y="810124"/>
          <a:ext cx="630000" cy="63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0DF2EB-66A3-44EA-8AF4-098C13E3017E}">
      <dsp:nvSpPr>
        <dsp:cNvPr id="0" name=""/>
        <dsp:cNvSpPr/>
      </dsp:nvSpPr>
      <dsp:spPr>
        <a:xfrm>
          <a:off x="4614975" y="2016124"/>
          <a:ext cx="1800000" cy="12220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 dirty="0"/>
            <a:t>Build a v2 version leveraging GCP for data storage and generate Flask application/front end. Payment processing component. </a:t>
          </a:r>
        </a:p>
      </dsp:txBody>
      <dsp:txXfrm>
        <a:off x="4614975" y="2016124"/>
        <a:ext cx="1800000" cy="1222031"/>
      </dsp:txXfrm>
    </dsp:sp>
    <dsp:sp modelId="{1D315C45-E4E3-4397-A352-5E544344F46A}">
      <dsp:nvSpPr>
        <dsp:cNvPr id="0" name=""/>
        <dsp:cNvSpPr/>
      </dsp:nvSpPr>
      <dsp:spPr>
        <a:xfrm>
          <a:off x="7080975" y="576124"/>
          <a:ext cx="1098000" cy="1098000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DA248BC-4835-45BB-96BC-A0CF5E33FC4B}">
      <dsp:nvSpPr>
        <dsp:cNvPr id="0" name=""/>
        <dsp:cNvSpPr/>
      </dsp:nvSpPr>
      <dsp:spPr>
        <a:xfrm>
          <a:off x="7314975" y="810124"/>
          <a:ext cx="630000" cy="6300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2CB07C1-C0A3-430A-AA93-83CC248C3F6B}">
      <dsp:nvSpPr>
        <dsp:cNvPr id="0" name=""/>
        <dsp:cNvSpPr/>
      </dsp:nvSpPr>
      <dsp:spPr>
        <a:xfrm>
          <a:off x="6729975" y="2016124"/>
          <a:ext cx="1800000" cy="12220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Test again with 2-3 businesses</a:t>
          </a:r>
        </a:p>
      </dsp:txBody>
      <dsp:txXfrm>
        <a:off x="6729975" y="2016124"/>
        <a:ext cx="1800000" cy="1222031"/>
      </dsp:txXfrm>
    </dsp:sp>
    <dsp:sp modelId="{73BBE33A-BDE2-493D-89D4-C628D92497B6}">
      <dsp:nvSpPr>
        <dsp:cNvPr id="0" name=""/>
        <dsp:cNvSpPr/>
      </dsp:nvSpPr>
      <dsp:spPr>
        <a:xfrm>
          <a:off x="9195975" y="576124"/>
          <a:ext cx="1098000" cy="1098000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62913D-351F-4E3A-8310-189C37C6ADDF}">
      <dsp:nvSpPr>
        <dsp:cNvPr id="0" name=""/>
        <dsp:cNvSpPr/>
      </dsp:nvSpPr>
      <dsp:spPr>
        <a:xfrm>
          <a:off x="9429975" y="810124"/>
          <a:ext cx="630000" cy="63000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647D9EC-DAB3-466B-A76E-D8DCC2A27D07}">
      <dsp:nvSpPr>
        <dsp:cNvPr id="0" name=""/>
        <dsp:cNvSpPr/>
      </dsp:nvSpPr>
      <dsp:spPr>
        <a:xfrm>
          <a:off x="8844975" y="2016124"/>
          <a:ext cx="1800000" cy="12220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Create Quickbooks Application and put on app store</a:t>
          </a:r>
        </a:p>
      </dsp:txBody>
      <dsp:txXfrm>
        <a:off x="8844975" y="2016124"/>
        <a:ext cx="1800000" cy="122203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34EBE3-8B27-4E71-8A5B-ABFEB3E190C5}">
      <dsp:nvSpPr>
        <dsp:cNvPr id="0" name=""/>
        <dsp:cNvSpPr/>
      </dsp:nvSpPr>
      <dsp:spPr>
        <a:xfrm>
          <a:off x="235953" y="1449516"/>
          <a:ext cx="915248" cy="915248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D8055FB-7983-493B-8B2D-02696E2622AA}">
      <dsp:nvSpPr>
        <dsp:cNvPr id="0" name=""/>
        <dsp:cNvSpPr/>
      </dsp:nvSpPr>
      <dsp:spPr>
        <a:xfrm>
          <a:off x="428155" y="1641718"/>
          <a:ext cx="530843" cy="53084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BEFA8C-A38D-4AF6-8AC9-997ED52ECD5E}">
      <dsp:nvSpPr>
        <dsp:cNvPr id="0" name=""/>
        <dsp:cNvSpPr/>
      </dsp:nvSpPr>
      <dsp:spPr>
        <a:xfrm>
          <a:off x="1347326" y="1449516"/>
          <a:ext cx="2157370" cy="9152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Training and Teaching materials</a:t>
          </a:r>
        </a:p>
      </dsp:txBody>
      <dsp:txXfrm>
        <a:off x="1347326" y="1449516"/>
        <a:ext cx="2157370" cy="915248"/>
      </dsp:txXfrm>
    </dsp:sp>
    <dsp:sp modelId="{1560B587-FFEC-47E3-8492-BB39C44DBCC9}">
      <dsp:nvSpPr>
        <dsp:cNvPr id="0" name=""/>
        <dsp:cNvSpPr/>
      </dsp:nvSpPr>
      <dsp:spPr>
        <a:xfrm>
          <a:off x="3880603" y="1449516"/>
          <a:ext cx="915248" cy="915248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E58268A-83FD-421A-B546-A7DDA823F5DA}">
      <dsp:nvSpPr>
        <dsp:cNvPr id="0" name=""/>
        <dsp:cNvSpPr/>
      </dsp:nvSpPr>
      <dsp:spPr>
        <a:xfrm>
          <a:off x="4072805" y="1641718"/>
          <a:ext cx="530843" cy="53084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291456-F7F4-47A2-88DD-6B463E00782E}">
      <dsp:nvSpPr>
        <dsp:cNvPr id="0" name=""/>
        <dsp:cNvSpPr/>
      </dsp:nvSpPr>
      <dsp:spPr>
        <a:xfrm>
          <a:off x="4991975" y="1449516"/>
          <a:ext cx="2157370" cy="9152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Make it affordable</a:t>
          </a:r>
        </a:p>
      </dsp:txBody>
      <dsp:txXfrm>
        <a:off x="4991975" y="1449516"/>
        <a:ext cx="2157370" cy="915248"/>
      </dsp:txXfrm>
    </dsp:sp>
    <dsp:sp modelId="{19B74095-6950-4391-88DF-EBD0AE984CF8}">
      <dsp:nvSpPr>
        <dsp:cNvPr id="0" name=""/>
        <dsp:cNvSpPr/>
      </dsp:nvSpPr>
      <dsp:spPr>
        <a:xfrm>
          <a:off x="7525252" y="1449516"/>
          <a:ext cx="915248" cy="915248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B0E03AF-3CA6-4148-8E0C-DF0FB54FDFC3}">
      <dsp:nvSpPr>
        <dsp:cNvPr id="0" name=""/>
        <dsp:cNvSpPr/>
      </dsp:nvSpPr>
      <dsp:spPr>
        <a:xfrm>
          <a:off x="7717454" y="1641718"/>
          <a:ext cx="530843" cy="53084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48CB2AC-DB71-4726-8AEC-E85340119BDA}">
      <dsp:nvSpPr>
        <dsp:cNvPr id="0" name=""/>
        <dsp:cNvSpPr/>
      </dsp:nvSpPr>
      <dsp:spPr>
        <a:xfrm>
          <a:off x="8636625" y="1449516"/>
          <a:ext cx="2157370" cy="9152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Customer Service</a:t>
          </a:r>
        </a:p>
      </dsp:txBody>
      <dsp:txXfrm>
        <a:off x="8636625" y="1449516"/>
        <a:ext cx="2157370" cy="91524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3">
  <dgm:title val=""/>
  <dgm:desc val=""/>
  <dgm:catLst>
    <dgm:cat type="pyramid" pri="2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T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T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rev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t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4/12/20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72834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4/12/20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41278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4/12/20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15694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7963DA49-A7AD-0648-BD06-9C5C83B15D4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078"/>
          <a:stretch/>
        </p:blipFill>
        <p:spPr>
          <a:xfrm>
            <a:off x="11470341" y="6183411"/>
            <a:ext cx="721659" cy="605628"/>
          </a:xfrm>
          <a:prstGeom prst="rect">
            <a:avLst/>
          </a:prstGeo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197180C5-CE17-6D45-9892-A99FFF60CC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4/12/20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B7CA09C-6523-8744-B49B-B2FAF9EEC2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E75687F2-4290-6642-9FA4-75EE96FCB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25472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4/12/20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77959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4/12/20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84452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4/12/20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26032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4/12/20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20479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4/12/20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81300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4/12/20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51342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4/12/20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95903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4/12/20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3854041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3" r:id="rId2"/>
    <p:sldLayoutId id="2147483722" r:id="rId3"/>
    <p:sldLayoutId id="2147483713" r:id="rId4"/>
    <p:sldLayoutId id="2147483714" r:id="rId5"/>
    <p:sldLayoutId id="2147483720" r:id="rId6"/>
    <p:sldLayoutId id="2147483715" r:id="rId7"/>
    <p:sldLayoutId id="2147483716" r:id="rId8"/>
    <p:sldLayoutId id="2147483717" r:id="rId9"/>
    <p:sldLayoutId id="2147483719" r:id="rId10"/>
    <p:sldLayoutId id="2147483718" r:id="rId11"/>
  </p:sldLayoutIdLst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32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apps.intuit.com/app/apps/appdetails?shortName=qvinci&amp;locale=en-us" TargetMode="External"/><Relationship Id="rId7" Type="http://schemas.openxmlformats.org/officeDocument/2006/relationships/hyperlink" Target="https://apps.intuit.com/app/apps/home?categoryId=Perform-Analytics&amp;isViewAll=true" TargetMode="External"/><Relationship Id="rId2" Type="http://schemas.openxmlformats.org/officeDocument/2006/relationships/hyperlink" Target="https://apps.intuit.com/app/apps/appdetails?shortName=syft&amp;locale=en-us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chicagonow.com/marketing-strategist/2015/04/quickbooks-enjoys-80-market-share-with-29-million-small-businesses-but-keeps-on-growing/" TargetMode="External"/><Relationship Id="rId5" Type="http://schemas.openxmlformats.org/officeDocument/2006/relationships/hyperlink" Target="https://apps.intuit.com/app/apps/appdetails?shortName=liveplan&amp;locale=en-us" TargetMode="External"/><Relationship Id="rId4" Type="http://schemas.openxmlformats.org/officeDocument/2006/relationships/hyperlink" Target="https://apps.intuit.com/app/apps/appdetails?shortName=fathom&amp;locale=en-us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ba.gov/sites/default/files/advocacy/2018-Small-Business-Profiles-US.pdf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chart" Target="../charts/chart3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hyperlink" Target="https://www.fundera.com/blog/small-business-employment-and-growth-statistics" TargetMode="Externa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52FF1B8-145F-47AA-9F6F-7DA3201AA6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5EDEE3-1C06-1440-AB3B-9B7714CC1C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9243" y="1419225"/>
            <a:ext cx="6798608" cy="2346136"/>
          </a:xfrm>
        </p:spPr>
        <p:txBody>
          <a:bodyPr>
            <a:normAutofit/>
          </a:bodyPr>
          <a:lstStyle/>
          <a:p>
            <a:r>
              <a:rPr lang="en-US" sz="4400"/>
              <a:t>Abide Profit Solutions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357C383-F8A5-9F45-A757-965E17A925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9243" y="3829878"/>
            <a:ext cx="6798608" cy="1408872"/>
          </a:xfrm>
        </p:spPr>
        <p:txBody>
          <a:bodyPr>
            <a:normAutofit/>
          </a:bodyPr>
          <a:lstStyle/>
          <a:p>
            <a:r>
              <a:rPr lang="en-US" sz="2000"/>
              <a:t>Jordan Lange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DFE8A8C-8C1F-40A1-8A45-9D05B0DD8E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E1EF8C3-8F8A-447D-A5FF-C124268254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B511BAF-6DC3-420A-8603-96945C66AD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18FD9328-DF46-6D46-82F6-288DE9F79B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8128"/>
          <a:stretch/>
        </p:blipFill>
        <p:spPr>
          <a:xfrm>
            <a:off x="774700" y="2326117"/>
            <a:ext cx="3053422" cy="2499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612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61EE4B-D0D1-FC4C-989F-C0BA48A41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Market and Competition – </a:t>
            </a:r>
            <a:r>
              <a:rPr lang="en-US" dirty="0" err="1"/>
              <a:t>Quickbooks</a:t>
            </a:r>
            <a:r>
              <a:rPr lang="en-US" dirty="0"/>
              <a:t> App Store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D9FB133-BD3D-0A47-A06C-6135F5FCDCB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07903662"/>
              </p:ext>
            </p:extLst>
          </p:nvPr>
        </p:nvGraphicFramePr>
        <p:xfrm>
          <a:off x="1684020" y="3429000"/>
          <a:ext cx="8823960" cy="2392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64792">
                  <a:extLst>
                    <a:ext uri="{9D8B030D-6E8A-4147-A177-3AD203B41FA5}">
                      <a16:colId xmlns:a16="http://schemas.microsoft.com/office/drawing/2014/main" val="3401573081"/>
                    </a:ext>
                  </a:extLst>
                </a:gridCol>
                <a:gridCol w="1764792">
                  <a:extLst>
                    <a:ext uri="{9D8B030D-6E8A-4147-A177-3AD203B41FA5}">
                      <a16:colId xmlns:a16="http://schemas.microsoft.com/office/drawing/2014/main" val="2816408007"/>
                    </a:ext>
                  </a:extLst>
                </a:gridCol>
                <a:gridCol w="1764792">
                  <a:extLst>
                    <a:ext uri="{9D8B030D-6E8A-4147-A177-3AD203B41FA5}">
                      <a16:colId xmlns:a16="http://schemas.microsoft.com/office/drawing/2014/main" val="2752329853"/>
                    </a:ext>
                  </a:extLst>
                </a:gridCol>
                <a:gridCol w="1764792">
                  <a:extLst>
                    <a:ext uri="{9D8B030D-6E8A-4147-A177-3AD203B41FA5}">
                      <a16:colId xmlns:a16="http://schemas.microsoft.com/office/drawing/2014/main" val="1673224608"/>
                    </a:ext>
                  </a:extLst>
                </a:gridCol>
                <a:gridCol w="1764792">
                  <a:extLst>
                    <a:ext uri="{9D8B030D-6E8A-4147-A177-3AD203B41FA5}">
                      <a16:colId xmlns:a16="http://schemas.microsoft.com/office/drawing/2014/main" val="24531925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Link to Site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Price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#Reviews (proxy for users)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Estimated annual income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341909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Syft</a:t>
                      </a:r>
                      <a:r>
                        <a:rPr lang="en-US" dirty="0"/>
                        <a:t> Analytics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hlinkClick r:id="rId2"/>
                        </a:rPr>
                        <a:t>Website</a:t>
                      </a:r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&gt;$49/month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$1.5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34445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Qvinci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hlinkClick r:id="rId3"/>
                        </a:rPr>
                        <a:t>Website</a:t>
                      </a:r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$21.95/file synced/month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671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Fathom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hlinkClick r:id="rId4"/>
                        </a:rPr>
                        <a:t>Website</a:t>
                      </a:r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&gt;$39/month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$1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13904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LivePlan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hlinkClick r:id="rId5"/>
                        </a:rPr>
                        <a:t>Website</a:t>
                      </a:r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$19.95/month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$0.5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4132517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2BAB12AB-F8E3-D14D-B372-D3119714395A}"/>
              </a:ext>
            </a:extLst>
          </p:cNvPr>
          <p:cNvSpPr txBox="1"/>
          <p:nvPr/>
        </p:nvSpPr>
        <p:spPr>
          <a:xfrm>
            <a:off x="1684020" y="5971178"/>
            <a:ext cx="3410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*Assuming a 5% </a:t>
            </a:r>
            <a:r>
              <a:rPr lang="en-US" dirty="0" err="1"/>
              <a:t>Review:User</a:t>
            </a:r>
            <a:r>
              <a:rPr lang="en-US" dirty="0"/>
              <a:t> ratio.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E9A9CD-5D77-8C45-B13D-3156D726D11D}"/>
              </a:ext>
            </a:extLst>
          </p:cNvPr>
          <p:cNvSpPr txBox="1"/>
          <p:nvPr/>
        </p:nvSpPr>
        <p:spPr>
          <a:xfrm>
            <a:off x="1448667" y="1923444"/>
            <a:ext cx="947022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QuickBooks has over 29 million small business customers in the US with 80% market share. </a:t>
            </a:r>
            <a:r>
              <a:rPr lang="en-US" sz="1600" dirty="0"/>
              <a:t>(</a:t>
            </a:r>
            <a:r>
              <a:rPr lang="en-US" sz="1600" dirty="0">
                <a:hlinkClick r:id="rId6"/>
              </a:rPr>
              <a:t>Source</a:t>
            </a:r>
            <a:r>
              <a:rPr lang="en-US" sz="1600" dirty="0"/>
              <a:t> )</a:t>
            </a:r>
          </a:p>
          <a:p>
            <a:pPr marL="285750" indent="-285750">
              <a:buFontTx/>
              <a:buChar char="-"/>
            </a:pPr>
            <a:r>
              <a:rPr lang="en-US" sz="1600" dirty="0"/>
              <a:t>As of 2019 the QuickBooks app store had 600 applications. </a:t>
            </a:r>
          </a:p>
          <a:p>
            <a:pPr marL="285750" indent="-285750">
              <a:buFontTx/>
              <a:buChar char="-"/>
            </a:pPr>
            <a:r>
              <a:rPr lang="en-US" sz="1600" dirty="0"/>
              <a:t>The category “Perform Analytics” has 75 applications </a:t>
            </a:r>
            <a:r>
              <a:rPr lang="en-US" sz="2000" dirty="0"/>
              <a:t>(</a:t>
            </a:r>
            <a:r>
              <a:rPr lang="en-US" sz="1600" dirty="0">
                <a:hlinkClick r:id="rId7"/>
              </a:rPr>
              <a:t>Source</a:t>
            </a:r>
            <a:r>
              <a:rPr lang="en-US" sz="2000" dirty="0"/>
              <a:t>). </a:t>
            </a:r>
            <a:endParaRPr lang="en-US" sz="50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9273E04-BCF0-464C-9E11-4B22028C090F}"/>
              </a:ext>
            </a:extLst>
          </p:cNvPr>
          <p:cNvSpPr txBox="1">
            <a:spLocks/>
          </p:cNvSpPr>
          <p:nvPr/>
        </p:nvSpPr>
        <p:spPr>
          <a:xfrm>
            <a:off x="581192" y="2830704"/>
            <a:ext cx="11029616" cy="369333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000" dirty="0"/>
              <a:t>Some of the biggest “Perform Analytics” Applications</a:t>
            </a:r>
          </a:p>
        </p:txBody>
      </p:sp>
    </p:spTree>
    <p:extLst>
      <p:ext uri="{BB962C8B-B14F-4D97-AF65-F5344CB8AC3E}">
        <p14:creationId xmlns:p14="http://schemas.microsoft.com/office/powerpoint/2010/main" val="16651813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D6BC2-4427-7B4A-8B7F-BBDA012A4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585788"/>
            <a:ext cx="11029616" cy="690726"/>
          </a:xfrm>
        </p:spPr>
        <p:txBody>
          <a:bodyPr/>
          <a:lstStyle/>
          <a:p>
            <a:pPr algn="ctr"/>
            <a:r>
              <a:rPr lang="en-US" dirty="0"/>
              <a:t>Pricing Model (?)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9A6F71-846E-B942-8C81-9381A66D93E2}"/>
              </a:ext>
            </a:extLst>
          </p:cNvPr>
          <p:cNvSpPr txBox="1"/>
          <p:nvPr/>
        </p:nvSpPr>
        <p:spPr>
          <a:xfrm>
            <a:off x="2875535" y="1148265"/>
            <a:ext cx="64409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i="1" dirty="0"/>
              <a:t>Goal: </a:t>
            </a:r>
            <a:r>
              <a:rPr lang="en-US" i="1" dirty="0"/>
              <a:t>Make it affordable for small businesses with opportunity to scale</a:t>
            </a:r>
          </a:p>
          <a:p>
            <a:r>
              <a:rPr lang="en-US" b="1" i="1" dirty="0"/>
              <a:t>Guarantee: </a:t>
            </a:r>
            <a:r>
              <a:rPr lang="en-US" i="1" dirty="0"/>
              <a:t>Find opportunity worth 10% of total NP</a:t>
            </a:r>
            <a:endParaRPr lang="en-US" b="1" i="1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7992AF96-027D-8847-AC20-5273AD3733E4}"/>
              </a:ext>
            </a:extLst>
          </p:cNvPr>
          <p:cNvGrpSpPr/>
          <p:nvPr/>
        </p:nvGrpSpPr>
        <p:grpSpPr>
          <a:xfrm>
            <a:off x="581192" y="1814513"/>
            <a:ext cx="2586037" cy="4600575"/>
            <a:chOff x="581192" y="1814513"/>
            <a:chExt cx="2586037" cy="4600575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B26E486D-3156-1946-A5C6-21FDDAA30E10}"/>
                </a:ext>
              </a:extLst>
            </p:cNvPr>
            <p:cNvSpPr/>
            <p:nvPr/>
          </p:nvSpPr>
          <p:spPr>
            <a:xfrm>
              <a:off x="581192" y="1814513"/>
              <a:ext cx="2586037" cy="460057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046417D8-AC6B-5642-8B6C-39D7D0B536E3}"/>
                </a:ext>
              </a:extLst>
            </p:cNvPr>
            <p:cNvSpPr/>
            <p:nvPr/>
          </p:nvSpPr>
          <p:spPr>
            <a:xfrm>
              <a:off x="666215" y="1924378"/>
              <a:ext cx="2393074" cy="1645535"/>
            </a:xfrm>
            <a:prstGeom prst="roundRect">
              <a:avLst>
                <a:gd name="adj" fmla="val 23613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6D56437-8903-9A43-99B9-6662E253D159}"/>
                </a:ext>
              </a:extLst>
            </p:cNvPr>
            <p:cNvSpPr txBox="1"/>
            <p:nvPr/>
          </p:nvSpPr>
          <p:spPr>
            <a:xfrm>
              <a:off x="920260" y="2654975"/>
              <a:ext cx="192494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/>
                <a:t>Free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600AC97-F4DC-5F48-8765-E72662D82296}"/>
                </a:ext>
              </a:extLst>
            </p:cNvPr>
            <p:cNvSpPr txBox="1"/>
            <p:nvPr/>
          </p:nvSpPr>
          <p:spPr>
            <a:xfrm>
              <a:off x="976927" y="2089864"/>
              <a:ext cx="17716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Free Trial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46448E6-DADC-1447-8EE9-E950754E51D4}"/>
                </a:ext>
              </a:extLst>
            </p:cNvPr>
            <p:cNvSpPr txBox="1"/>
            <p:nvPr/>
          </p:nvSpPr>
          <p:spPr>
            <a:xfrm>
              <a:off x="623801" y="3655975"/>
              <a:ext cx="177165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Features: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450706C-1EB5-A942-9011-C5A0C03A8E50}"/>
                </a:ext>
              </a:extLst>
            </p:cNvPr>
            <p:cNvSpPr txBox="1"/>
            <p:nvPr/>
          </p:nvSpPr>
          <p:spPr>
            <a:xfrm>
              <a:off x="718641" y="4089343"/>
              <a:ext cx="2340647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- Upload a subset of data</a:t>
              </a:r>
            </a:p>
            <a:p>
              <a:r>
                <a:rPr lang="en-US" sz="2000" dirty="0"/>
                <a:t>- Get a “teaser” look at bottom products/customers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66056FA-C8CE-6C46-AC91-9CC3C16CA7CB}"/>
              </a:ext>
            </a:extLst>
          </p:cNvPr>
          <p:cNvGrpSpPr/>
          <p:nvPr/>
        </p:nvGrpSpPr>
        <p:grpSpPr>
          <a:xfrm>
            <a:off x="3377929" y="1870346"/>
            <a:ext cx="2586037" cy="4600575"/>
            <a:chOff x="581192" y="1814513"/>
            <a:chExt cx="2586037" cy="4600575"/>
          </a:xfrm>
        </p:grpSpPr>
        <p:sp>
          <p:nvSpPr>
            <p:cNvPr id="28" name="Rounded Rectangle 27">
              <a:extLst>
                <a:ext uri="{FF2B5EF4-FFF2-40B4-BE49-F238E27FC236}">
                  <a16:creationId xmlns:a16="http://schemas.microsoft.com/office/drawing/2014/main" id="{A1EC8DA5-6FA0-9E41-80EE-AFFC59286D40}"/>
                </a:ext>
              </a:extLst>
            </p:cNvPr>
            <p:cNvSpPr/>
            <p:nvPr/>
          </p:nvSpPr>
          <p:spPr>
            <a:xfrm>
              <a:off x="581192" y="1814513"/>
              <a:ext cx="2586037" cy="460057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id="{CE28AD62-7877-2846-A474-EA06E07A35ED}"/>
                </a:ext>
              </a:extLst>
            </p:cNvPr>
            <p:cNvSpPr/>
            <p:nvPr/>
          </p:nvSpPr>
          <p:spPr>
            <a:xfrm>
              <a:off x="666215" y="1924378"/>
              <a:ext cx="2393074" cy="1645535"/>
            </a:xfrm>
            <a:prstGeom prst="roundRect">
              <a:avLst>
                <a:gd name="adj" fmla="val 23613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BB29E85-1DEF-854B-842C-F90445E28B8B}"/>
                </a:ext>
              </a:extLst>
            </p:cNvPr>
            <p:cNvSpPr txBox="1"/>
            <p:nvPr/>
          </p:nvSpPr>
          <p:spPr>
            <a:xfrm>
              <a:off x="876915" y="2643863"/>
              <a:ext cx="17716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/>
                <a:t>$10/</a:t>
              </a:r>
              <a:r>
                <a:rPr lang="en-US" sz="3200" dirty="0" err="1"/>
                <a:t>mo</a:t>
              </a:r>
              <a:endParaRPr lang="en-US" sz="3200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BE167E0-6599-2745-96D9-8B5337EEE5BF}"/>
                </a:ext>
              </a:extLst>
            </p:cNvPr>
            <p:cNvSpPr txBox="1"/>
            <p:nvPr/>
          </p:nvSpPr>
          <p:spPr>
            <a:xfrm>
              <a:off x="976927" y="2089864"/>
              <a:ext cx="17716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Business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ABB84C1-620C-6044-88AE-B43662D460A2}"/>
                </a:ext>
              </a:extLst>
            </p:cNvPr>
            <p:cNvSpPr txBox="1"/>
            <p:nvPr/>
          </p:nvSpPr>
          <p:spPr>
            <a:xfrm>
              <a:off x="623801" y="3655975"/>
              <a:ext cx="177165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Features: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989C5FB-91F0-D545-A1EF-A3603F820DBF}"/>
                </a:ext>
              </a:extLst>
            </p:cNvPr>
            <p:cNvSpPr txBox="1"/>
            <p:nvPr/>
          </p:nvSpPr>
          <p:spPr>
            <a:xfrm>
              <a:off x="718641" y="4089343"/>
              <a:ext cx="2340647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- Upload all data</a:t>
              </a:r>
            </a:p>
            <a:p>
              <a:r>
                <a:rPr lang="en-US" sz="2000" dirty="0"/>
                <a:t>- Full reporting on all products/customers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130E37E-84B6-BC48-98B0-1E607F19EC99}"/>
              </a:ext>
            </a:extLst>
          </p:cNvPr>
          <p:cNvGrpSpPr/>
          <p:nvPr/>
        </p:nvGrpSpPr>
        <p:grpSpPr>
          <a:xfrm>
            <a:off x="6228036" y="1870346"/>
            <a:ext cx="2586037" cy="4600575"/>
            <a:chOff x="581192" y="1814513"/>
            <a:chExt cx="2586037" cy="4600575"/>
          </a:xfrm>
        </p:grpSpPr>
        <p:sp>
          <p:nvSpPr>
            <p:cNvPr id="35" name="Rounded Rectangle 34">
              <a:extLst>
                <a:ext uri="{FF2B5EF4-FFF2-40B4-BE49-F238E27FC236}">
                  <a16:creationId xmlns:a16="http://schemas.microsoft.com/office/drawing/2014/main" id="{85901A9A-1579-B948-81F5-660AC15BF8BE}"/>
                </a:ext>
              </a:extLst>
            </p:cNvPr>
            <p:cNvSpPr/>
            <p:nvPr/>
          </p:nvSpPr>
          <p:spPr>
            <a:xfrm>
              <a:off x="581192" y="1814513"/>
              <a:ext cx="2586037" cy="460057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ounded Rectangle 35">
              <a:extLst>
                <a:ext uri="{FF2B5EF4-FFF2-40B4-BE49-F238E27FC236}">
                  <a16:creationId xmlns:a16="http://schemas.microsoft.com/office/drawing/2014/main" id="{A298C769-9C15-C041-853B-15A40893C9E3}"/>
                </a:ext>
              </a:extLst>
            </p:cNvPr>
            <p:cNvSpPr/>
            <p:nvPr/>
          </p:nvSpPr>
          <p:spPr>
            <a:xfrm>
              <a:off x="666215" y="1924378"/>
              <a:ext cx="2393074" cy="1645535"/>
            </a:xfrm>
            <a:prstGeom prst="roundRect">
              <a:avLst>
                <a:gd name="adj" fmla="val 23613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605C91A-367A-894D-B8B7-A8CD90D4E3C2}"/>
                </a:ext>
              </a:extLst>
            </p:cNvPr>
            <p:cNvSpPr txBox="1"/>
            <p:nvPr/>
          </p:nvSpPr>
          <p:spPr>
            <a:xfrm>
              <a:off x="876915" y="2643863"/>
              <a:ext cx="17716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/>
                <a:t>$30/</a:t>
              </a:r>
              <a:r>
                <a:rPr lang="en-US" sz="3200" dirty="0" err="1"/>
                <a:t>mo</a:t>
              </a:r>
              <a:endParaRPr lang="en-US" sz="3200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7CCBAA8-F322-374B-814C-32EF465FCF75}"/>
                </a:ext>
              </a:extLst>
            </p:cNvPr>
            <p:cNvSpPr txBox="1"/>
            <p:nvPr/>
          </p:nvSpPr>
          <p:spPr>
            <a:xfrm>
              <a:off x="976927" y="2089864"/>
              <a:ext cx="17716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Professional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722CF7A-3CD9-2946-A50E-CC789F161C0F}"/>
                </a:ext>
              </a:extLst>
            </p:cNvPr>
            <p:cNvSpPr txBox="1"/>
            <p:nvPr/>
          </p:nvSpPr>
          <p:spPr>
            <a:xfrm>
              <a:off x="623801" y="3655975"/>
              <a:ext cx="177165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Features: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27F29FF-B982-AE47-AFAF-9955477263AB}"/>
                </a:ext>
              </a:extLst>
            </p:cNvPr>
            <p:cNvSpPr txBox="1"/>
            <p:nvPr/>
          </p:nvSpPr>
          <p:spPr>
            <a:xfrm>
              <a:off x="718641" y="4089343"/>
              <a:ext cx="2340647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Tx/>
                <a:buChar char="-"/>
              </a:pPr>
              <a:r>
                <a:rPr lang="en-US" dirty="0"/>
                <a:t>Data size constraints/queries volume</a:t>
              </a:r>
            </a:p>
            <a:p>
              <a:pPr marL="342900" indent="-342900">
                <a:buFontTx/>
                <a:buChar char="-"/>
              </a:pPr>
              <a:r>
                <a:rPr lang="en-US" dirty="0"/>
                <a:t>Data Export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1E17AF57-78A3-9044-9796-48400EED2493}"/>
              </a:ext>
            </a:extLst>
          </p:cNvPr>
          <p:cNvGrpSpPr/>
          <p:nvPr/>
        </p:nvGrpSpPr>
        <p:grpSpPr>
          <a:xfrm>
            <a:off x="9078143" y="1870346"/>
            <a:ext cx="2586037" cy="4600575"/>
            <a:chOff x="581192" y="1814513"/>
            <a:chExt cx="2586037" cy="4600575"/>
          </a:xfrm>
        </p:grpSpPr>
        <p:sp>
          <p:nvSpPr>
            <p:cNvPr id="42" name="Rounded Rectangle 41">
              <a:extLst>
                <a:ext uri="{FF2B5EF4-FFF2-40B4-BE49-F238E27FC236}">
                  <a16:creationId xmlns:a16="http://schemas.microsoft.com/office/drawing/2014/main" id="{F2190125-8A34-FE41-BDCE-FD49CEF92C7B}"/>
                </a:ext>
              </a:extLst>
            </p:cNvPr>
            <p:cNvSpPr/>
            <p:nvPr/>
          </p:nvSpPr>
          <p:spPr>
            <a:xfrm>
              <a:off x="581192" y="1814513"/>
              <a:ext cx="2586037" cy="460057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ounded Rectangle 42">
              <a:extLst>
                <a:ext uri="{FF2B5EF4-FFF2-40B4-BE49-F238E27FC236}">
                  <a16:creationId xmlns:a16="http://schemas.microsoft.com/office/drawing/2014/main" id="{C3330AF6-7AD8-0B44-97C4-A1FE89A1FE00}"/>
                </a:ext>
              </a:extLst>
            </p:cNvPr>
            <p:cNvSpPr/>
            <p:nvPr/>
          </p:nvSpPr>
          <p:spPr>
            <a:xfrm>
              <a:off x="666215" y="1924378"/>
              <a:ext cx="2393074" cy="1645535"/>
            </a:xfrm>
            <a:prstGeom prst="roundRect">
              <a:avLst>
                <a:gd name="adj" fmla="val 23613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50D1E12A-8927-6D48-A600-662782D21E3F}"/>
                </a:ext>
              </a:extLst>
            </p:cNvPr>
            <p:cNvSpPr txBox="1"/>
            <p:nvPr/>
          </p:nvSpPr>
          <p:spPr>
            <a:xfrm>
              <a:off x="876915" y="2643863"/>
              <a:ext cx="17716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/>
                <a:t>$100/</a:t>
              </a:r>
              <a:r>
                <a:rPr lang="en-US" sz="3200" dirty="0" err="1"/>
                <a:t>mo</a:t>
              </a:r>
              <a:endParaRPr lang="en-US" sz="3200" dirty="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3DC447DC-A230-5B41-A79B-E3096001F6A8}"/>
                </a:ext>
              </a:extLst>
            </p:cNvPr>
            <p:cNvSpPr txBox="1"/>
            <p:nvPr/>
          </p:nvSpPr>
          <p:spPr>
            <a:xfrm>
              <a:off x="976927" y="2089864"/>
              <a:ext cx="17716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Enterprise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D1A21A9A-20F1-9C4A-852D-C08182215716}"/>
                </a:ext>
              </a:extLst>
            </p:cNvPr>
            <p:cNvSpPr txBox="1"/>
            <p:nvPr/>
          </p:nvSpPr>
          <p:spPr>
            <a:xfrm>
              <a:off x="623801" y="3655975"/>
              <a:ext cx="177165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Features: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090D2692-9D4B-F14D-BE27-406E5DD396A6}"/>
                </a:ext>
              </a:extLst>
            </p:cNvPr>
            <p:cNvSpPr txBox="1"/>
            <p:nvPr/>
          </p:nvSpPr>
          <p:spPr>
            <a:xfrm>
              <a:off x="718641" y="4089343"/>
              <a:ext cx="234064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en-US" sz="1600" dirty="0"/>
                <a:t>Unlimited data storage</a:t>
              </a:r>
            </a:p>
            <a:p>
              <a:pPr marL="285750" indent="-285750">
                <a:buFontTx/>
                <a:buChar char="-"/>
              </a:pPr>
              <a:r>
                <a:rPr lang="en-US" sz="1600" dirty="0"/>
                <a:t>Unlimited uploads</a:t>
              </a:r>
            </a:p>
            <a:p>
              <a:pPr marL="285750" indent="-285750">
                <a:buFontTx/>
                <a:buChar char="-"/>
              </a:pPr>
              <a:r>
                <a:rPr lang="en-US" sz="1600" dirty="0"/>
                <a:t>Consulting services</a:t>
              </a:r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6508F390-AA84-6C40-8567-3B5EF3EE9815}"/>
              </a:ext>
            </a:extLst>
          </p:cNvPr>
          <p:cNvSpPr txBox="1"/>
          <p:nvPr/>
        </p:nvSpPr>
        <p:spPr>
          <a:xfrm>
            <a:off x="9500090" y="3212829"/>
            <a:ext cx="1771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+ consulting fees</a:t>
            </a:r>
          </a:p>
        </p:txBody>
      </p:sp>
    </p:spTree>
    <p:extLst>
      <p:ext uri="{BB962C8B-B14F-4D97-AF65-F5344CB8AC3E}">
        <p14:creationId xmlns:p14="http://schemas.microsoft.com/office/powerpoint/2010/main" val="15273144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BFABBCE0-E08C-4BBE-9FD2-E2B253D4D5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601452-96DF-824B-BE99-8A45C9FF3A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Strategy </a:t>
            </a:r>
            <a:b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Phase 1: Product Dev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F426BAC-43D6-468E-B6FF-167034D5CE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60727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B02D80E-5995-4C54-8387-5893C2C894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96083C8-1401-4950-AF56-E2FAFE42D6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F83A508-BE03-4C72-8DDE-E80381826B1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59747731"/>
              </p:ext>
            </p:extLst>
          </p:nvPr>
        </p:nvGraphicFramePr>
        <p:xfrm>
          <a:off x="581025" y="2341563"/>
          <a:ext cx="11029950" cy="38142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230990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C8E6EB-4C59-429B-97E4-72A058CFC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5B90362-AFCC-46A9-B41C-A257A8C5B3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71EF7F1-38BA-471D-8CD4-2A9AE8E35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0524398-BFB4-4C4A-8317-83B8729F9B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08D4B6A-8113-4DFB-B82E-B60CAC8E0A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822E561-F97C-4CBB-A9A6-A6BF6317B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62E3D1-CF83-BC44-A95E-2E57286504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9235" y="863695"/>
            <a:ext cx="3511233" cy="377999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>
                <a:solidFill>
                  <a:schemeClr val="tx1"/>
                </a:solidFill>
              </a:rPr>
              <a:t>About Jordan</a:t>
            </a:r>
          </a:p>
        </p:txBody>
      </p:sp>
      <p:pic>
        <p:nvPicPr>
          <p:cNvPr id="6" name="Picture 5" descr="A person standing in front of a tall building&#10;&#10;Description automatically generated">
            <a:extLst>
              <a:ext uri="{FF2B5EF4-FFF2-40B4-BE49-F238E27FC236}">
                <a16:creationId xmlns:a16="http://schemas.microsoft.com/office/drawing/2014/main" id="{BAAC4EFB-6664-914A-AC9E-5E23130E86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62"/>
          <a:stretch/>
        </p:blipFill>
        <p:spPr>
          <a:xfrm>
            <a:off x="20" y="10"/>
            <a:ext cx="7537685" cy="685799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01B0E58-A5C8-4CDA-A2E0-35DF94E59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09235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4879090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601452-96DF-824B-BE99-8A45C9FF3A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I’ve learned from the best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5306CF-1611-6A4F-98EB-4E8D4C3EE2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4426" y="3066779"/>
            <a:ext cx="2114623" cy="1188720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DEF1DDF-46E8-1A43-BA7C-B96F7AC816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 anchor="t"/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r>
              <a:rPr lang="en-US" dirty="0"/>
              <a:t>I’m passionate about small business.</a:t>
            </a:r>
          </a:p>
          <a:p>
            <a:r>
              <a:rPr lang="en-US" dirty="0"/>
              <a:t>I’ve been managing a team who is working on this cutting-edge tech for 3 years. </a:t>
            </a:r>
          </a:p>
          <a:p>
            <a:r>
              <a:rPr lang="en-US" dirty="0"/>
              <a:t>Other impressive stuff.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08208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601452-96DF-824B-BE99-8A45C9FF3A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Keys to success</a:t>
            </a:r>
          </a:p>
        </p:txBody>
      </p:sp>
      <p:graphicFrame>
        <p:nvGraphicFramePr>
          <p:cNvPr id="12" name="Content Placeholder 2">
            <a:extLst>
              <a:ext uri="{FF2B5EF4-FFF2-40B4-BE49-F238E27FC236}">
                <a16:creationId xmlns:a16="http://schemas.microsoft.com/office/drawing/2014/main" id="{F1888C23-6D83-4489-B9D1-1F059A7004B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28744259"/>
              </p:ext>
            </p:extLst>
          </p:nvPr>
        </p:nvGraphicFramePr>
        <p:xfrm>
          <a:off x="581025" y="2341563"/>
          <a:ext cx="11029950" cy="38142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106937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DE0C75-C9B4-844B-AC5C-4EF00A014E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F595DF-A0A6-8840-AD9A-0E80286E9C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Report on Small Businesses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84465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601452-96DF-824B-BE99-8A45C9FF3A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8603" y="1571053"/>
            <a:ext cx="9197779" cy="1043559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r>
              <a:rPr lang="en-US" b="1" dirty="0"/>
              <a:t>Net Profit </a:t>
            </a:r>
            <a:r>
              <a:rPr lang="en-US" dirty="0"/>
              <a:t>(”The bottom Line”) is the most important financial measure of a business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8CE0709-6A2B-B54F-8BEF-D15B04EA13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50927" y="4844043"/>
            <a:ext cx="8538094" cy="17319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i="1" dirty="0"/>
              <a:t>“Who are my most net profitable customers?” </a:t>
            </a:r>
          </a:p>
          <a:p>
            <a:pPr marL="0" indent="0">
              <a:buNone/>
            </a:pPr>
            <a:r>
              <a:rPr lang="en-US" sz="1800" i="1" dirty="0"/>
              <a:t>“What are my most net profitable products?”</a:t>
            </a:r>
          </a:p>
          <a:p>
            <a:pPr marL="0" indent="0">
              <a:buNone/>
            </a:pPr>
            <a:r>
              <a:rPr lang="en-US" sz="1800" i="1" dirty="0"/>
              <a:t>“What minimum order quantity should I set on this product to break even on net profit?” 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7251C79-03B6-DD44-B83A-5CA54187E98E}"/>
              </a:ext>
            </a:extLst>
          </p:cNvPr>
          <p:cNvSpPr txBox="1">
            <a:spLocks/>
          </p:cNvSpPr>
          <p:nvPr/>
        </p:nvSpPr>
        <p:spPr>
          <a:xfrm>
            <a:off x="581192" y="360870"/>
            <a:ext cx="9197779" cy="104355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The Problem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E30BEC-4F05-B543-9F63-84E61ED76885}"/>
              </a:ext>
            </a:extLst>
          </p:cNvPr>
          <p:cNvSpPr txBox="1"/>
          <p:nvPr/>
        </p:nvSpPr>
        <p:spPr>
          <a:xfrm>
            <a:off x="4136269" y="2781236"/>
            <a:ext cx="112203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BUT,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F25FD421-8E0A-9243-9FA9-A64A003223E3}"/>
              </a:ext>
            </a:extLst>
          </p:cNvPr>
          <p:cNvSpPr txBox="1">
            <a:spLocks/>
          </p:cNvSpPr>
          <p:nvPr/>
        </p:nvSpPr>
        <p:spPr>
          <a:xfrm>
            <a:off x="1298602" y="3290860"/>
            <a:ext cx="9197779" cy="104355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800" dirty="0"/>
              <a:t>Small business owners can’t answer these questions: </a:t>
            </a:r>
          </a:p>
        </p:txBody>
      </p:sp>
    </p:spTree>
    <p:extLst>
      <p:ext uri="{BB962C8B-B14F-4D97-AF65-F5344CB8AC3E}">
        <p14:creationId xmlns:p14="http://schemas.microsoft.com/office/powerpoint/2010/main" val="9407860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37251C79-03B6-DD44-B83A-5CA54187E98E}"/>
              </a:ext>
            </a:extLst>
          </p:cNvPr>
          <p:cNvSpPr txBox="1">
            <a:spLocks/>
          </p:cNvSpPr>
          <p:nvPr/>
        </p:nvSpPr>
        <p:spPr>
          <a:xfrm>
            <a:off x="581192" y="360870"/>
            <a:ext cx="9197779" cy="104355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An Example: </a:t>
            </a:r>
          </a:p>
        </p:txBody>
      </p:sp>
      <p:pic>
        <p:nvPicPr>
          <p:cNvPr id="10" name="Graphic 9" descr="Trophy">
            <a:extLst>
              <a:ext uri="{FF2B5EF4-FFF2-40B4-BE49-F238E27FC236}">
                <a16:creationId xmlns:a16="http://schemas.microsoft.com/office/drawing/2014/main" id="{D33590E7-D5EF-5745-BE61-647E7BD79A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23808" y="2055425"/>
            <a:ext cx="914400" cy="914400"/>
          </a:xfrm>
          <a:prstGeom prst="rect">
            <a:avLst/>
          </a:prstGeom>
        </p:spPr>
      </p:pic>
      <p:pic>
        <p:nvPicPr>
          <p:cNvPr id="13" name="Graphic 12" descr="Bowl">
            <a:extLst>
              <a:ext uri="{FF2B5EF4-FFF2-40B4-BE49-F238E27FC236}">
                <a16:creationId xmlns:a16="http://schemas.microsoft.com/office/drawing/2014/main" id="{DD55DB1D-534F-554E-A245-F0443DDABB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52562" y="3453162"/>
            <a:ext cx="914400" cy="914400"/>
          </a:xfrm>
          <a:prstGeom prst="rect">
            <a:avLst/>
          </a:prstGeom>
        </p:spPr>
      </p:pic>
      <p:pic>
        <p:nvPicPr>
          <p:cNvPr id="15" name="Graphic 14" descr="Fork">
            <a:extLst>
              <a:ext uri="{FF2B5EF4-FFF2-40B4-BE49-F238E27FC236}">
                <a16:creationId xmlns:a16="http://schemas.microsoft.com/office/drawing/2014/main" id="{7356DA92-31D9-3C4B-A3B4-2560A43C8BF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52562" y="4851693"/>
            <a:ext cx="914400" cy="9144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F2B880F-858F-E34A-BC73-B05690FD6627}"/>
              </a:ext>
            </a:extLst>
          </p:cNvPr>
          <p:cNvSpPr txBox="1"/>
          <p:nvPr/>
        </p:nvSpPr>
        <p:spPr>
          <a:xfrm>
            <a:off x="1452562" y="2943224"/>
            <a:ext cx="1056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Product 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6FAE405-2C89-E74C-A653-522C1AAB4AB7}"/>
              </a:ext>
            </a:extLst>
          </p:cNvPr>
          <p:cNvSpPr txBox="1"/>
          <p:nvPr/>
        </p:nvSpPr>
        <p:spPr>
          <a:xfrm>
            <a:off x="1452562" y="4224998"/>
            <a:ext cx="1056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Product 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D97C7EE-EA88-494C-AC87-EB2E22296C0D}"/>
              </a:ext>
            </a:extLst>
          </p:cNvPr>
          <p:cNvSpPr txBox="1"/>
          <p:nvPr/>
        </p:nvSpPr>
        <p:spPr>
          <a:xfrm>
            <a:off x="1381316" y="5766093"/>
            <a:ext cx="1056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Product 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96D7EC3-22AD-2C4B-8FE5-DE2C43BA37E9}"/>
              </a:ext>
            </a:extLst>
          </p:cNvPr>
          <p:cNvSpPr txBox="1"/>
          <p:nvPr/>
        </p:nvSpPr>
        <p:spPr>
          <a:xfrm>
            <a:off x="1452562" y="1540734"/>
            <a:ext cx="10903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Products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A8D8EF5-853C-584B-B8A1-5D07C2148065}"/>
              </a:ext>
            </a:extLst>
          </p:cNvPr>
          <p:cNvSpPr txBox="1"/>
          <p:nvPr/>
        </p:nvSpPr>
        <p:spPr>
          <a:xfrm>
            <a:off x="3033712" y="1540609"/>
            <a:ext cx="20224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Annual Revenue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01066E8-F785-4247-8620-9F72E4337CD0}"/>
              </a:ext>
            </a:extLst>
          </p:cNvPr>
          <p:cNvSpPr txBox="1"/>
          <p:nvPr/>
        </p:nvSpPr>
        <p:spPr>
          <a:xfrm>
            <a:off x="5180081" y="1540609"/>
            <a:ext cx="21130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Annual Net Profit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616805D-85A6-1543-83C3-26A17F506F20}"/>
              </a:ext>
            </a:extLst>
          </p:cNvPr>
          <p:cNvSpPr txBox="1"/>
          <p:nvPr/>
        </p:nvSpPr>
        <p:spPr>
          <a:xfrm>
            <a:off x="1362007" y="6302508"/>
            <a:ext cx="10049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TOTALS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5332FB5-FAF1-8F48-9EF7-0A383540950A}"/>
              </a:ext>
            </a:extLst>
          </p:cNvPr>
          <p:cNvSpPr txBox="1"/>
          <p:nvPr/>
        </p:nvSpPr>
        <p:spPr>
          <a:xfrm>
            <a:off x="3157538" y="2251015"/>
            <a:ext cx="11368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$300k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8BE513C-362D-3240-9C37-718FFA60EFC6}"/>
              </a:ext>
            </a:extLst>
          </p:cNvPr>
          <p:cNvSpPr txBox="1"/>
          <p:nvPr/>
        </p:nvSpPr>
        <p:spPr>
          <a:xfrm>
            <a:off x="3157538" y="3701778"/>
            <a:ext cx="11192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$100k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98E9B3F-501A-994B-B42D-041A4BF71399}"/>
              </a:ext>
            </a:extLst>
          </p:cNvPr>
          <p:cNvSpPr txBox="1"/>
          <p:nvPr/>
        </p:nvSpPr>
        <p:spPr>
          <a:xfrm>
            <a:off x="3157538" y="5152541"/>
            <a:ext cx="9284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$70k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EDC50F9-93CA-2E4E-94BA-C8E7BBAFF531}"/>
              </a:ext>
            </a:extLst>
          </p:cNvPr>
          <p:cNvSpPr txBox="1"/>
          <p:nvPr/>
        </p:nvSpPr>
        <p:spPr>
          <a:xfrm>
            <a:off x="5527575" y="2251015"/>
            <a:ext cx="12570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</a:rPr>
              <a:t>-$100k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72373C5-1C4B-6046-B503-F6A29E3E46BD}"/>
              </a:ext>
            </a:extLst>
          </p:cNvPr>
          <p:cNvSpPr txBox="1"/>
          <p:nvPr/>
        </p:nvSpPr>
        <p:spPr>
          <a:xfrm>
            <a:off x="5631770" y="3701778"/>
            <a:ext cx="9284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$30k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CDFF570-D5F8-3C46-9463-2A15F23151EC}"/>
              </a:ext>
            </a:extLst>
          </p:cNvPr>
          <p:cNvSpPr txBox="1"/>
          <p:nvPr/>
        </p:nvSpPr>
        <p:spPr>
          <a:xfrm>
            <a:off x="5691882" y="5152541"/>
            <a:ext cx="9284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$50k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DD3E693-9839-7741-8F4B-2B8995AC870F}"/>
              </a:ext>
            </a:extLst>
          </p:cNvPr>
          <p:cNvSpPr txBox="1"/>
          <p:nvPr/>
        </p:nvSpPr>
        <p:spPr>
          <a:xfrm>
            <a:off x="3157538" y="6235520"/>
            <a:ext cx="11192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$470k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77A8921-BF80-EE4E-A491-F47EEA176570}"/>
              </a:ext>
            </a:extLst>
          </p:cNvPr>
          <p:cNvSpPr txBox="1"/>
          <p:nvPr/>
        </p:nvSpPr>
        <p:spPr>
          <a:xfrm>
            <a:off x="5536390" y="6235520"/>
            <a:ext cx="10406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</a:rPr>
              <a:t>-$20k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86A7025-2808-E148-BCA0-C37E2D737E3C}"/>
              </a:ext>
            </a:extLst>
          </p:cNvPr>
          <p:cNvCxnSpPr/>
          <p:nvPr/>
        </p:nvCxnSpPr>
        <p:spPr>
          <a:xfrm>
            <a:off x="581192" y="6135425"/>
            <a:ext cx="7019758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5" name="Frame 34">
            <a:extLst>
              <a:ext uri="{FF2B5EF4-FFF2-40B4-BE49-F238E27FC236}">
                <a16:creationId xmlns:a16="http://schemas.microsoft.com/office/drawing/2014/main" id="{E6476B36-4F0A-624A-BC33-46E6D9E95109}"/>
              </a:ext>
            </a:extLst>
          </p:cNvPr>
          <p:cNvSpPr/>
          <p:nvPr/>
        </p:nvSpPr>
        <p:spPr>
          <a:xfrm>
            <a:off x="8662237" y="1703817"/>
            <a:ext cx="2971800" cy="4132220"/>
          </a:xfrm>
          <a:prstGeom prst="frame">
            <a:avLst>
              <a:gd name="adj1" fmla="val 96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774B05E-CDB8-1B48-A1C4-DD3E26849034}"/>
              </a:ext>
            </a:extLst>
          </p:cNvPr>
          <p:cNvSpPr txBox="1"/>
          <p:nvPr/>
        </p:nvSpPr>
        <p:spPr>
          <a:xfrm>
            <a:off x="8648207" y="1204374"/>
            <a:ext cx="29998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Annual Income Statement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9A42B78-D240-C249-8076-4CDAF9355619}"/>
              </a:ext>
            </a:extLst>
          </p:cNvPr>
          <p:cNvSpPr txBox="1"/>
          <p:nvPr/>
        </p:nvSpPr>
        <p:spPr>
          <a:xfrm>
            <a:off x="8633139" y="1855370"/>
            <a:ext cx="11648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Revenue: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CB9F222-B039-3646-8CC6-F1569C5E5664}"/>
              </a:ext>
            </a:extLst>
          </p:cNvPr>
          <p:cNvSpPr txBox="1"/>
          <p:nvPr/>
        </p:nvSpPr>
        <p:spPr>
          <a:xfrm>
            <a:off x="10454069" y="1854649"/>
            <a:ext cx="11192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$470k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4DD7348-EFB2-B14E-B85F-1E1F7BB4E515}"/>
              </a:ext>
            </a:extLst>
          </p:cNvPr>
          <p:cNvSpPr txBox="1"/>
          <p:nvPr/>
        </p:nvSpPr>
        <p:spPr>
          <a:xfrm>
            <a:off x="8662237" y="2405160"/>
            <a:ext cx="8883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COGS: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8D55EB3-5BD4-8443-9299-FC935B82F6B3}"/>
              </a:ext>
            </a:extLst>
          </p:cNvPr>
          <p:cNvSpPr txBox="1"/>
          <p:nvPr/>
        </p:nvSpPr>
        <p:spPr>
          <a:xfrm>
            <a:off x="10454068" y="2343605"/>
            <a:ext cx="11192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$200k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7D2B9E1-06CA-5B45-BD7B-385460B1BA4A}"/>
              </a:ext>
            </a:extLst>
          </p:cNvPr>
          <p:cNvSpPr txBox="1"/>
          <p:nvPr/>
        </p:nvSpPr>
        <p:spPr>
          <a:xfrm>
            <a:off x="8665839" y="2850080"/>
            <a:ext cx="16950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Gross Margin: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E71D424-682A-7C4F-B567-45F412DE92E8}"/>
              </a:ext>
            </a:extLst>
          </p:cNvPr>
          <p:cNvSpPr txBox="1"/>
          <p:nvPr/>
        </p:nvSpPr>
        <p:spPr>
          <a:xfrm>
            <a:off x="10467195" y="2810348"/>
            <a:ext cx="11192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$270k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E474B71-40F6-AD41-8047-06CFFA33301E}"/>
              </a:ext>
            </a:extLst>
          </p:cNvPr>
          <p:cNvSpPr txBox="1"/>
          <p:nvPr/>
        </p:nvSpPr>
        <p:spPr>
          <a:xfrm>
            <a:off x="8662237" y="3315955"/>
            <a:ext cx="18626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Operating Cost: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F643702-127C-9342-9624-1EAA65666A49}"/>
              </a:ext>
            </a:extLst>
          </p:cNvPr>
          <p:cNvSpPr txBox="1"/>
          <p:nvPr/>
        </p:nvSpPr>
        <p:spPr>
          <a:xfrm>
            <a:off x="10467194" y="3262823"/>
            <a:ext cx="11192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$290k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69C9433-E327-8C4C-88C1-5032D6A7E7BB}"/>
              </a:ext>
            </a:extLst>
          </p:cNvPr>
          <p:cNvSpPr txBox="1"/>
          <p:nvPr/>
        </p:nvSpPr>
        <p:spPr>
          <a:xfrm>
            <a:off x="8662237" y="4409664"/>
            <a:ext cx="12554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Net Profit: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1467BEF-A65D-D54F-A14C-103C76F0B8DC}"/>
              </a:ext>
            </a:extLst>
          </p:cNvPr>
          <p:cNvSpPr txBox="1"/>
          <p:nvPr/>
        </p:nvSpPr>
        <p:spPr>
          <a:xfrm>
            <a:off x="10454068" y="4328473"/>
            <a:ext cx="10406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</a:rPr>
              <a:t>-$20k</a:t>
            </a:r>
          </a:p>
        </p:txBody>
      </p:sp>
      <p:sp>
        <p:nvSpPr>
          <p:cNvPr id="52" name="Bent Arrow 51">
            <a:extLst>
              <a:ext uri="{FF2B5EF4-FFF2-40B4-BE49-F238E27FC236}">
                <a16:creationId xmlns:a16="http://schemas.microsoft.com/office/drawing/2014/main" id="{42BFD1CC-3C76-F64C-A796-98645809C205}"/>
              </a:ext>
            </a:extLst>
          </p:cNvPr>
          <p:cNvSpPr/>
          <p:nvPr/>
        </p:nvSpPr>
        <p:spPr>
          <a:xfrm rot="5400000" flipH="1">
            <a:off x="8080461" y="3493039"/>
            <a:ext cx="1639545" cy="4488031"/>
          </a:xfrm>
          <a:prstGeom prst="bentArrow">
            <a:avLst>
              <a:gd name="adj1" fmla="val 5584"/>
              <a:gd name="adj2" fmla="val 11460"/>
              <a:gd name="adj3" fmla="val 23978"/>
              <a:gd name="adj4" fmla="val 4375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18136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B055CAA-2668-4929-8202-DBD35A78E8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601452-96DF-824B-BE99-8A45C9FF3A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29" y="702156"/>
            <a:ext cx="9197779" cy="1188720"/>
          </a:xfrm>
        </p:spPr>
        <p:txBody>
          <a:bodyPr>
            <a:normAutofit/>
          </a:bodyPr>
          <a:lstStyle/>
          <a:p>
            <a:r>
              <a:rPr lang="en-US" dirty="0"/>
              <a:t>Problem – Continued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8F88ED4-721F-4A25-9A68-66C57B1F8D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A5A85F2-11BA-4322-9355-08C0DEC78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A88A0CA-0BDB-4A19-A648-638BE196B2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2A208B-325B-3F4F-9F9D-ED22D192D6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41829" y="2340864"/>
            <a:ext cx="7019005" cy="3634486"/>
          </a:xfrm>
        </p:spPr>
        <p:txBody>
          <a:bodyPr>
            <a:normAutofit/>
          </a:bodyPr>
          <a:lstStyle/>
          <a:p>
            <a:r>
              <a:rPr lang="en-US" dirty="0"/>
              <a:t>Net Profit is the most important measure of any business.</a:t>
            </a:r>
          </a:p>
          <a:p>
            <a:r>
              <a:rPr lang="en-US" dirty="0"/>
              <a:t>How do you know that when you sell a product it is a profitable sale for your bottom line? – Nobody can.</a:t>
            </a:r>
          </a:p>
          <a:p>
            <a:r>
              <a:rPr lang="en-US" dirty="0"/>
              <a:t>Access to solutions such as consulting and data analysis give large businesses an unfair advantage to make effective decisions.</a:t>
            </a:r>
          </a:p>
          <a:p>
            <a:r>
              <a:rPr lang="en-US" dirty="0"/>
              <a:t>Most of the net profit in the business is generated on a select few products or customers but businesses can’t see it because of Averaged Income Statement</a:t>
            </a:r>
          </a:p>
        </p:txBody>
      </p:sp>
      <p:pic>
        <p:nvPicPr>
          <p:cNvPr id="7" name="Graphic 6" descr="Eye">
            <a:extLst>
              <a:ext uri="{FF2B5EF4-FFF2-40B4-BE49-F238E27FC236}">
                <a16:creationId xmlns:a16="http://schemas.microsoft.com/office/drawing/2014/main" id="{747BC954-460E-C442-B2AD-4BE9BF201C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30219" y="2593032"/>
            <a:ext cx="1750368" cy="175036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288359B-CBC0-B640-A815-29DB585AD136}"/>
              </a:ext>
            </a:extLst>
          </p:cNvPr>
          <p:cNvSpPr txBox="1"/>
          <p:nvPr/>
        </p:nvSpPr>
        <p:spPr>
          <a:xfrm>
            <a:off x="473337" y="4158107"/>
            <a:ext cx="33491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No visibility into </a:t>
            </a:r>
            <a:r>
              <a:rPr lang="en-US" sz="2400" b="1" i="1" u="sng" dirty="0"/>
              <a:t>net profit</a:t>
            </a:r>
            <a:r>
              <a:rPr lang="en-US" sz="2400" i="1" dirty="0"/>
              <a:t>.</a:t>
            </a:r>
          </a:p>
        </p:txBody>
      </p:sp>
      <p:pic>
        <p:nvPicPr>
          <p:cNvPr id="11" name="Graphic 10" descr="Close">
            <a:extLst>
              <a:ext uri="{FF2B5EF4-FFF2-40B4-BE49-F238E27FC236}">
                <a16:creationId xmlns:a16="http://schemas.microsoft.com/office/drawing/2014/main" id="{570EFFD1-A24F-0D47-8B0E-B1D6DAC50C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30219" y="2593032"/>
            <a:ext cx="1750368" cy="1750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2091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CF4EB5C-ED25-4675-8255-2F5B12CFFC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514EC6E-A557-42A2-BCDC-3ABFFC5E5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05482C9-EB42-4BFE-95BF-7FD661F076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539E646-A625-4A26-86ED-BD90EDD329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E019540-1104-4B12-9F83-45F586741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C47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601452-96DF-824B-BE99-8A45C9FF3A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3771" y="1066800"/>
            <a:ext cx="5727760" cy="47244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6600" b="0" kern="1200" cap="all" dirty="0">
                <a:solidFill>
                  <a:srgbClr val="FFFFFF">
                    <a:alpha val="90000"/>
                  </a:srgbClr>
                </a:solidFill>
                <a:latin typeface="+mj-lt"/>
                <a:ea typeface="+mj-ea"/>
                <a:cs typeface="+mj-cs"/>
              </a:rPr>
              <a:t>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2A208B-325B-3F4F-9F9D-ED22D192D6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4655" y="1066800"/>
            <a:ext cx="3405015" cy="4724400"/>
          </a:xfrm>
          <a:ln w="57150"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2800" cap="all" dirty="0">
                <a:solidFill>
                  <a:srgbClr val="FFFFFF"/>
                </a:solidFill>
              </a:rPr>
              <a:t>Democratize Modern Profit Data Analysis Techniques For Small Businesses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580CFD6-E44A-486A-9E73-D8D948F78A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171433" y="3396996"/>
            <a:ext cx="3703320" cy="6400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0409496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D651B61-325E-4E73-8445-38B0DE8AAA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42E5253-D3AC-4AC2-B766-8B34F13C2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0AE8D57-436A-4073-9A75-15BB5949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2852671-8EB6-4EAF-8AF8-65CF3FD66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26B4480E-B7FF-4481-890E-043A69AE6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9394E1F-0B5F-497D-B2A6-8383A2A548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8" y="457200"/>
            <a:ext cx="3703320" cy="5935133"/>
            <a:chOff x="438068" y="457200"/>
            <a:chExt cx="3703320" cy="5935133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F1FF39A-AC3C-4066-9D4C-519AA22812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601201"/>
              <a:ext cx="3702134" cy="5791132"/>
            </a:xfrm>
            <a:prstGeom prst="rect">
              <a:avLst/>
            </a:prstGeom>
            <a:solidFill>
              <a:srgbClr val="465359">
                <a:alpha val="97000"/>
              </a:srgb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4C13BAB-7C00-4D21-A857-E3D41C0A2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rgbClr val="46535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D601452-96DF-824B-BE99-8A45C9FF3A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1524001"/>
            <a:ext cx="3412067" cy="347838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The product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3206E4-96A0-2A46-9DB0-E32A82DDDC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8668" y="343088"/>
            <a:ext cx="7950603" cy="6307357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BAC7C03-31E5-E042-9EC2-BE70B0C94551}"/>
              </a:ext>
            </a:extLst>
          </p:cNvPr>
          <p:cNvSpPr/>
          <p:nvPr/>
        </p:nvSpPr>
        <p:spPr>
          <a:xfrm>
            <a:off x="5871022" y="1209657"/>
            <a:ext cx="2074127" cy="6839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Upload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EE188676-498D-3D44-9014-5A7F7C688AA7}"/>
              </a:ext>
            </a:extLst>
          </p:cNvPr>
          <p:cNvSpPr/>
          <p:nvPr/>
        </p:nvSpPr>
        <p:spPr>
          <a:xfrm>
            <a:off x="5871022" y="2387446"/>
            <a:ext cx="2074127" cy="6839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Computing…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A2BE5489-409D-B044-B4EA-B4C0F92A5C8C}"/>
              </a:ext>
            </a:extLst>
          </p:cNvPr>
          <p:cNvSpPr/>
          <p:nvPr/>
        </p:nvSpPr>
        <p:spPr>
          <a:xfrm>
            <a:off x="5871022" y="3733999"/>
            <a:ext cx="2074127" cy="6839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Results and Action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AA84A2-05EE-7F4D-935B-9353B233B3A2}"/>
              </a:ext>
            </a:extLst>
          </p:cNvPr>
          <p:cNvSpPr txBox="1"/>
          <p:nvPr/>
        </p:nvSpPr>
        <p:spPr>
          <a:xfrm>
            <a:off x="8234410" y="1228461"/>
            <a:ext cx="32724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Upload your P&amp;L/GL and Transaction data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59694B8-1B06-F849-95FF-E2341F424734}"/>
              </a:ext>
            </a:extLst>
          </p:cNvPr>
          <p:cNvSpPr txBox="1"/>
          <p:nvPr/>
        </p:nvSpPr>
        <p:spPr>
          <a:xfrm>
            <a:off x="8166100" y="2400279"/>
            <a:ext cx="32724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software splits all the costs in </a:t>
            </a:r>
          </a:p>
          <a:p>
            <a:r>
              <a:rPr lang="en-US" dirty="0"/>
              <a:t>the business to each transaction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EF44B67-7436-2747-A892-404F78D1168E}"/>
              </a:ext>
            </a:extLst>
          </p:cNvPr>
          <p:cNvSpPr txBox="1"/>
          <p:nvPr/>
        </p:nvSpPr>
        <p:spPr>
          <a:xfrm>
            <a:off x="8196705" y="3646839"/>
            <a:ext cx="310732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You can easily see the bulk</a:t>
            </a:r>
          </a:p>
          <a:p>
            <a:r>
              <a:rPr lang="en-US" dirty="0"/>
              <a:t>of company profitability across </a:t>
            </a:r>
          </a:p>
          <a:p>
            <a:r>
              <a:rPr lang="en-US" dirty="0"/>
              <a:t>a number of dimensions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877A6AE7-1591-654A-A214-CEB30180F70A}"/>
              </a:ext>
            </a:extLst>
          </p:cNvPr>
          <p:cNvSpPr txBox="1">
            <a:spLocks/>
          </p:cNvSpPr>
          <p:nvPr/>
        </p:nvSpPr>
        <p:spPr>
          <a:xfrm>
            <a:off x="736601" y="5019852"/>
            <a:ext cx="3412067" cy="628293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800" dirty="0">
                <a:solidFill>
                  <a:srgbClr val="FFFFFF"/>
                </a:solidFill>
              </a:rPr>
              <a:t>“Login to see your profit Breakdowns”</a:t>
            </a:r>
          </a:p>
        </p:txBody>
      </p:sp>
    </p:spTree>
    <p:extLst>
      <p:ext uri="{BB962C8B-B14F-4D97-AF65-F5344CB8AC3E}">
        <p14:creationId xmlns:p14="http://schemas.microsoft.com/office/powerpoint/2010/main" val="30486634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601452-96DF-824B-BE99-8A45C9FF3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2A208B-325B-3F4F-9F9D-ED22D192D6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1890876"/>
            <a:ext cx="11029615" cy="3634486"/>
          </a:xfrm>
        </p:spPr>
        <p:txBody>
          <a:bodyPr anchor="t"/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Answer any question a business owner has in terms of the bottom line. </a:t>
            </a:r>
          </a:p>
          <a:p>
            <a:pPr lvl="1"/>
            <a:r>
              <a:rPr lang="en-US" dirty="0"/>
              <a:t>”Which of my customers is giving me the most NP?”</a:t>
            </a:r>
          </a:p>
          <a:p>
            <a:pPr lvl="1"/>
            <a:r>
              <a:rPr lang="en-US" dirty="0"/>
              <a:t>”Which products are contributing most to my NP?” </a:t>
            </a:r>
          </a:p>
          <a:p>
            <a:pPr lvl="1"/>
            <a:r>
              <a:rPr lang="en-US" dirty="0"/>
              <a:t>“Are there facets of my operations that are losing money?”</a:t>
            </a:r>
          </a:p>
          <a:p>
            <a:pPr lvl="2"/>
            <a:r>
              <a:rPr lang="en-US" dirty="0"/>
              <a:t>Order sizes analysis (Order size effects profit! - Are you bundling properly?)</a:t>
            </a:r>
          </a:p>
          <a:p>
            <a:pPr lvl="2"/>
            <a:r>
              <a:rPr lang="en-US" dirty="0"/>
              <a:t>Marketing efficiency analysis (Are you spending your marketing dollars on the right people and right products?) </a:t>
            </a:r>
          </a:p>
        </p:txBody>
      </p:sp>
    </p:spTree>
    <p:extLst>
      <p:ext uri="{BB962C8B-B14F-4D97-AF65-F5344CB8AC3E}">
        <p14:creationId xmlns:p14="http://schemas.microsoft.com/office/powerpoint/2010/main" val="42209681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601452-96DF-824B-BE99-8A45C9FF3A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1986" y="702155"/>
            <a:ext cx="7368978" cy="562138"/>
          </a:xfrm>
        </p:spPr>
        <p:txBody>
          <a:bodyPr>
            <a:normAutofit fontScale="90000"/>
          </a:bodyPr>
          <a:lstStyle/>
          <a:p>
            <a:r>
              <a:rPr lang="en-US" dirty="0"/>
              <a:t>Output – Continued</a:t>
            </a:r>
          </a:p>
        </p:txBody>
      </p:sp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A9A74E79-2C7B-1F4E-8052-C19122EDB04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30241860"/>
              </p:ext>
            </p:extLst>
          </p:nvPr>
        </p:nvGraphicFramePr>
        <p:xfrm>
          <a:off x="6715126" y="1890877"/>
          <a:ext cx="4795838" cy="42649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5" name="Chart 14">
            <a:extLst>
              <a:ext uri="{FF2B5EF4-FFF2-40B4-BE49-F238E27FC236}">
                <a16:creationId xmlns:a16="http://schemas.microsoft.com/office/drawing/2014/main" id="{282FEA92-7ACE-914C-94D9-CB849963727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14963450"/>
              </p:ext>
            </p:extLst>
          </p:nvPr>
        </p:nvGraphicFramePr>
        <p:xfrm>
          <a:off x="681037" y="1890877"/>
          <a:ext cx="4452937" cy="42649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7" name="Title 1">
            <a:extLst>
              <a:ext uri="{FF2B5EF4-FFF2-40B4-BE49-F238E27FC236}">
                <a16:creationId xmlns:a16="http://schemas.microsoft.com/office/drawing/2014/main" id="{236B7B93-E87D-5544-BD7D-067209C49D11}"/>
              </a:ext>
            </a:extLst>
          </p:cNvPr>
          <p:cNvSpPr txBox="1">
            <a:spLocks/>
          </p:cNvSpPr>
          <p:nvPr/>
        </p:nvSpPr>
        <p:spPr>
          <a:xfrm>
            <a:off x="2411511" y="1015447"/>
            <a:ext cx="7368978" cy="56213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1800" dirty="0"/>
              <a:t>Net Profit (“The bottom line”) is only visible at a company-level</a:t>
            </a: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807DE29C-1579-7B46-9411-B8147B1A84CD}"/>
              </a:ext>
            </a:extLst>
          </p:cNvPr>
          <p:cNvSpPr/>
          <p:nvPr/>
        </p:nvSpPr>
        <p:spPr>
          <a:xfrm>
            <a:off x="5476875" y="3429000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0C3D57CA-A326-F446-B6E8-6CBD5EDC2003}"/>
              </a:ext>
            </a:extLst>
          </p:cNvPr>
          <p:cNvSpPr txBox="1">
            <a:spLocks/>
          </p:cNvSpPr>
          <p:nvPr/>
        </p:nvSpPr>
        <p:spPr>
          <a:xfrm>
            <a:off x="7329487" y="6155845"/>
            <a:ext cx="3906638" cy="56213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10000"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800" dirty="0"/>
              <a:t>*See it by “Customer,” ”Product,” “Order Size,” “Price” </a:t>
            </a:r>
          </a:p>
        </p:txBody>
      </p:sp>
    </p:spTree>
    <p:extLst>
      <p:ext uri="{BB962C8B-B14F-4D97-AF65-F5344CB8AC3E}">
        <p14:creationId xmlns:p14="http://schemas.microsoft.com/office/powerpoint/2010/main" val="38364113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61EE4B-D0D1-FC4C-989F-C0BA48A41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Market and Competition – </a:t>
            </a:r>
            <a:r>
              <a:rPr lang="en-US" sz="1400" dirty="0"/>
              <a:t>Small Business </a:t>
            </a:r>
            <a:r>
              <a:rPr lang="en-US" sz="1400" dirty="0" err="1"/>
              <a:t>quickbooks</a:t>
            </a:r>
            <a:r>
              <a:rPr lang="en-US" sz="1400" dirty="0"/>
              <a:t> users in the Retail/wholesale industry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E9A9CD-5D77-8C45-B13D-3156D726D11D}"/>
              </a:ext>
            </a:extLst>
          </p:cNvPr>
          <p:cNvSpPr txBox="1"/>
          <p:nvPr/>
        </p:nvSpPr>
        <p:spPr>
          <a:xfrm>
            <a:off x="1448666" y="1890876"/>
            <a:ext cx="8038233" cy="1000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30.2 M small businesses in America (</a:t>
            </a:r>
            <a:r>
              <a:rPr lang="en-US" dirty="0">
                <a:hlinkClick r:id="rId2"/>
              </a:rPr>
              <a:t>Source</a:t>
            </a:r>
            <a:r>
              <a:rPr lang="en-US" dirty="0"/>
              <a:t>)</a:t>
            </a:r>
          </a:p>
          <a:p>
            <a:pPr marL="285750" indent="-285750">
              <a:buFontTx/>
              <a:buChar char="-"/>
            </a:pPr>
            <a:r>
              <a:rPr lang="en-US" dirty="0"/>
              <a:t>Small businesses employ 58.9 million people, which makes up 47.5% of the country’s total employee workforce. </a:t>
            </a:r>
          </a:p>
          <a:p>
            <a:pPr marL="285750" indent="-285750">
              <a:buFontTx/>
              <a:buChar char="-"/>
            </a:pPr>
            <a:endParaRPr lang="en-US" sz="500" dirty="0"/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3D644740-1634-EE44-B327-C9C273A9D37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38336712"/>
              </p:ext>
            </p:extLst>
          </p:nvPr>
        </p:nvGraphicFramePr>
        <p:xfrm>
          <a:off x="5334699" y="2810140"/>
          <a:ext cx="6459537" cy="3980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20C021DC-635E-464D-9536-B17CBCE53D3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17680572"/>
              </p:ext>
            </p:extLst>
          </p:nvPr>
        </p:nvGraphicFramePr>
        <p:xfrm>
          <a:off x="-1" y="3469504"/>
          <a:ext cx="5072063" cy="31170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</p:spTree>
    <p:extLst>
      <p:ext uri="{BB962C8B-B14F-4D97-AF65-F5344CB8AC3E}">
        <p14:creationId xmlns:p14="http://schemas.microsoft.com/office/powerpoint/2010/main" val="3317621392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AnalogousFromLightSeedRightStep">
      <a:dk1>
        <a:srgbClr val="000000"/>
      </a:dk1>
      <a:lt1>
        <a:srgbClr val="FFFFFF"/>
      </a:lt1>
      <a:dk2>
        <a:srgbClr val="243341"/>
      </a:dk2>
      <a:lt2>
        <a:srgbClr val="E8E3E2"/>
      </a:lt2>
      <a:accent1>
        <a:srgbClr val="7FA8AE"/>
      </a:accent1>
      <a:accent2>
        <a:srgbClr val="7F9ABA"/>
      </a:accent2>
      <a:accent3>
        <a:srgbClr val="9698C6"/>
      </a:accent3>
      <a:accent4>
        <a:srgbClr val="957FBA"/>
      </a:accent4>
      <a:accent5>
        <a:srgbClr val="BB94C5"/>
      </a:accent5>
      <a:accent6>
        <a:srgbClr val="BA7FAE"/>
      </a:accent6>
      <a:hlink>
        <a:srgbClr val="AE7269"/>
      </a:hlink>
      <a:folHlink>
        <a:srgbClr val="7F7F7F"/>
      </a:folHlink>
    </a:clrScheme>
    <a:fontScheme name="Dividend">
      <a:majorFont>
        <a:latin typeface="Tw Cen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842</Words>
  <Application>Microsoft Macintosh PowerPoint</Application>
  <PresentationFormat>Widescreen</PresentationFormat>
  <Paragraphs>152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Gill Sans MT</vt:lpstr>
      <vt:lpstr>Tw Cen MT</vt:lpstr>
      <vt:lpstr>Wingdings 2</vt:lpstr>
      <vt:lpstr>DividendVTI</vt:lpstr>
      <vt:lpstr>Abide Profit Solutions</vt:lpstr>
      <vt:lpstr> Net Profit (”The bottom Line”) is the most important financial measure of a business </vt:lpstr>
      <vt:lpstr>PowerPoint Presentation</vt:lpstr>
      <vt:lpstr>Problem – Continued</vt:lpstr>
      <vt:lpstr>Solution</vt:lpstr>
      <vt:lpstr>The product</vt:lpstr>
      <vt:lpstr>Output</vt:lpstr>
      <vt:lpstr>Output – Continued</vt:lpstr>
      <vt:lpstr>Market and Competition – Small Business quickbooks users in the Retail/wholesale industry</vt:lpstr>
      <vt:lpstr>Market and Competition – Quickbooks App Store</vt:lpstr>
      <vt:lpstr>Pricing Model (?)</vt:lpstr>
      <vt:lpstr>Strategy  Phase 1: Product Dev</vt:lpstr>
      <vt:lpstr>About Jordan</vt:lpstr>
      <vt:lpstr>I’ve learned from the best</vt:lpstr>
      <vt:lpstr>Keys to success</vt:lpstr>
      <vt:lpstr>Appendix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Abide Profit Solutions</dc:title>
  <dc:creator>Microsoft Office User</dc:creator>
  <cp:lastModifiedBy>Microsoft Office User</cp:lastModifiedBy>
  <cp:revision>2</cp:revision>
  <dcterms:created xsi:type="dcterms:W3CDTF">2020-04-12T17:16:42Z</dcterms:created>
  <dcterms:modified xsi:type="dcterms:W3CDTF">2020-04-12T17:25:12Z</dcterms:modified>
</cp:coreProperties>
</file>